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308" r:id="rId6"/>
    <p:sldId id="309" r:id="rId7"/>
    <p:sldId id="303" r:id="rId8"/>
    <p:sldId id="282" r:id="rId9"/>
    <p:sldId id="293" r:id="rId10"/>
    <p:sldId id="281" r:id="rId11"/>
    <p:sldId id="289" r:id="rId12"/>
    <p:sldId id="294" r:id="rId13"/>
    <p:sldId id="291" r:id="rId14"/>
    <p:sldId id="310" r:id="rId15"/>
    <p:sldId id="311" r:id="rId16"/>
    <p:sldId id="286" r:id="rId17"/>
    <p:sldId id="329" r:id="rId18"/>
    <p:sldId id="330" r:id="rId19"/>
    <p:sldId id="332" r:id="rId20"/>
    <p:sldId id="333" r:id="rId21"/>
    <p:sldId id="334" r:id="rId22"/>
    <p:sldId id="32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44A985-20C5-8D35-B638-6E1FC95740D4}" name="Weissberg, Victor" initials="WV" userId="S::VWeissberg@co.pg.md.us::5ed186dc-bbc4-4f31-8198-598b787d391d" providerId="AD"/>
  <p188:author id="{BB57EAA6-B610-C277-645D-7C705CB4B455}" name="SLHackett" initials="SH" userId="SLHackett"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C2F6E7-6846-4BF6-BAF7-6906E64594EE}" v="1" dt="2024-09-27T12:43:52.2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26" autoAdjust="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40F418-DC4D-4A3E-8D2E-F7E0143DE421}" type="datetimeFigureOut">
              <a:rPr lang="en-US" smtClean="0"/>
              <a:t>9/27/2024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CA522-E645-41E4-810F-8C63BA0EA132}" type="slidenum">
              <a:rPr lang="en-US" smtClean="0"/>
              <a:t>‹#›</a:t>
            </a:fld>
            <a:endParaRPr lang="en-US"/>
          </a:p>
        </p:txBody>
      </p:sp>
    </p:spTree>
    <p:extLst>
      <p:ext uri="{BB962C8B-B14F-4D97-AF65-F5344CB8AC3E}">
        <p14:creationId xmlns:p14="http://schemas.microsoft.com/office/powerpoint/2010/main" val="3712384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gc-transit-transformation-princegeorges.hub.arcgis.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B894A5-D75F-464F-8B35-70C1A867D289}" type="slidenum">
              <a:rPr lang="en-US" smtClean="0"/>
              <a:t>1</a:t>
            </a:fld>
            <a:endParaRPr lang="en-US" dirty="0"/>
          </a:p>
        </p:txBody>
      </p:sp>
    </p:spTree>
    <p:extLst>
      <p:ext uri="{BB962C8B-B14F-4D97-AF65-F5344CB8AC3E}">
        <p14:creationId xmlns:p14="http://schemas.microsoft.com/office/powerpoint/2010/main" val="1413674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55CA522-E645-41E4-810F-8C63BA0EA132}" type="slidenum">
              <a:rPr lang="en-US" smtClean="0"/>
              <a:t>14</a:t>
            </a:fld>
            <a:endParaRPr lang="en-US"/>
          </a:p>
        </p:txBody>
      </p:sp>
    </p:spTree>
    <p:extLst>
      <p:ext uri="{BB962C8B-B14F-4D97-AF65-F5344CB8AC3E}">
        <p14:creationId xmlns:p14="http://schemas.microsoft.com/office/powerpoint/2010/main" val="248031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55CA522-E645-41E4-810F-8C63BA0EA132}" type="slidenum">
              <a:rPr lang="en-US" smtClean="0"/>
              <a:t>15</a:t>
            </a:fld>
            <a:endParaRPr lang="en-US"/>
          </a:p>
        </p:txBody>
      </p:sp>
    </p:spTree>
    <p:extLst>
      <p:ext uri="{BB962C8B-B14F-4D97-AF65-F5344CB8AC3E}">
        <p14:creationId xmlns:p14="http://schemas.microsoft.com/office/powerpoint/2010/main" val="3274912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55CA522-E645-41E4-810F-8C63BA0EA132}" type="slidenum">
              <a:rPr lang="en-US" smtClean="0"/>
              <a:t>16</a:t>
            </a:fld>
            <a:endParaRPr lang="en-US"/>
          </a:p>
        </p:txBody>
      </p:sp>
    </p:spTree>
    <p:extLst>
      <p:ext uri="{BB962C8B-B14F-4D97-AF65-F5344CB8AC3E}">
        <p14:creationId xmlns:p14="http://schemas.microsoft.com/office/powerpoint/2010/main" val="3421827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55CA522-E645-41E4-810F-8C63BA0EA132}" type="slidenum">
              <a:rPr lang="en-US" smtClean="0"/>
              <a:t>17</a:t>
            </a:fld>
            <a:endParaRPr lang="en-US"/>
          </a:p>
        </p:txBody>
      </p:sp>
    </p:spTree>
    <p:extLst>
      <p:ext uri="{BB962C8B-B14F-4D97-AF65-F5344CB8AC3E}">
        <p14:creationId xmlns:p14="http://schemas.microsoft.com/office/powerpoint/2010/main" val="3516080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55CA522-E645-41E4-810F-8C63BA0EA132}" type="slidenum">
              <a:rPr lang="en-US" smtClean="0"/>
              <a:t>18</a:t>
            </a:fld>
            <a:endParaRPr lang="en-US"/>
          </a:p>
        </p:txBody>
      </p:sp>
    </p:spTree>
    <p:extLst>
      <p:ext uri="{BB962C8B-B14F-4D97-AF65-F5344CB8AC3E}">
        <p14:creationId xmlns:p14="http://schemas.microsoft.com/office/powerpoint/2010/main" val="2547932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55CA522-E645-41E4-810F-8C63BA0EA132}" type="slidenum">
              <a:rPr lang="en-US" smtClean="0"/>
              <a:t>19</a:t>
            </a:fld>
            <a:endParaRPr lang="en-US"/>
          </a:p>
        </p:txBody>
      </p:sp>
    </p:spTree>
    <p:extLst>
      <p:ext uri="{BB962C8B-B14F-4D97-AF65-F5344CB8AC3E}">
        <p14:creationId xmlns:p14="http://schemas.microsoft.com/office/powerpoint/2010/main" val="859761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CA522-E645-41E4-810F-8C63BA0EA132}" type="slidenum">
              <a:rPr lang="en-US" smtClean="0"/>
              <a:t>2</a:t>
            </a:fld>
            <a:endParaRPr lang="en-US" dirty="0"/>
          </a:p>
        </p:txBody>
      </p:sp>
    </p:spTree>
    <p:extLst>
      <p:ext uri="{BB962C8B-B14F-4D97-AF65-F5344CB8AC3E}">
        <p14:creationId xmlns:p14="http://schemas.microsoft.com/office/powerpoint/2010/main" val="1448097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CA522-E645-41E4-810F-8C63BA0EA132}" type="slidenum">
              <a:rPr lang="en-US" smtClean="0"/>
              <a:t>3</a:t>
            </a:fld>
            <a:endParaRPr lang="en-US" dirty="0"/>
          </a:p>
        </p:txBody>
      </p:sp>
    </p:spTree>
    <p:extLst>
      <p:ext uri="{BB962C8B-B14F-4D97-AF65-F5344CB8AC3E}">
        <p14:creationId xmlns:p14="http://schemas.microsoft.com/office/powerpoint/2010/main" val="3240270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CA522-E645-41E4-810F-8C63BA0EA132}" type="slidenum">
              <a:rPr lang="en-US" smtClean="0"/>
              <a:t>4</a:t>
            </a:fld>
            <a:endParaRPr lang="en-US" dirty="0"/>
          </a:p>
        </p:txBody>
      </p:sp>
    </p:spTree>
    <p:extLst>
      <p:ext uri="{BB962C8B-B14F-4D97-AF65-F5344CB8AC3E}">
        <p14:creationId xmlns:p14="http://schemas.microsoft.com/office/powerpoint/2010/main" val="14917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Infrastructure needs such as maintenance facility and charging infrastructure</a:t>
            </a:r>
          </a:p>
          <a:p>
            <a:endParaRPr lang="en-US" dirty="0"/>
          </a:p>
          <a:p>
            <a:r>
              <a:rPr lang="en-US" dirty="0"/>
              <a:t>Fleet – how many vehicles will we need to complete service, what types of vehicles we will purchase, when we will be replacing </a:t>
            </a:r>
          </a:p>
          <a:p>
            <a:endParaRPr lang="en-US" dirty="0"/>
          </a:p>
          <a:p>
            <a:r>
              <a:rPr lang="en-US" dirty="0"/>
              <a:t>Training – training for drivers, mechanics, etc. Also need to understand if we need to hire more people</a:t>
            </a:r>
          </a:p>
          <a:p>
            <a:endParaRPr lang="en-US" dirty="0"/>
          </a:p>
          <a:p>
            <a:r>
              <a:rPr lang="en-US" dirty="0"/>
              <a:t>Phasing – this is how we will phase any construction but also how we plan to transition routes into BEB operations. This is where we will be asking you for feedback today!</a:t>
            </a:r>
          </a:p>
          <a:p>
            <a:endParaRPr lang="en-US" dirty="0"/>
          </a:p>
          <a:p>
            <a:r>
              <a:rPr lang="en-US" dirty="0"/>
              <a:t>Finally, the plan will include strategies and opportunities to fund the transition. </a:t>
            </a:r>
          </a:p>
          <a:p>
            <a:pPr marL="914400" lvl="1" indent="-4572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55CA522-E645-41E4-810F-8C63BA0EA132}" type="slidenum">
              <a:rPr lang="en-US" smtClean="0"/>
              <a:t>5</a:t>
            </a:fld>
            <a:endParaRPr lang="en-US" dirty="0"/>
          </a:p>
        </p:txBody>
      </p:sp>
    </p:spTree>
    <p:extLst>
      <p:ext uri="{BB962C8B-B14F-4D97-AF65-F5344CB8AC3E}">
        <p14:creationId xmlns:p14="http://schemas.microsoft.com/office/powerpoint/2010/main" val="1306809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Arial" panose="020B0604020202020204" pitchFamily="34" charset="0"/>
              <a:buChar char="•"/>
            </a:pPr>
            <a:r>
              <a:rPr lang="en-US" sz="2500" dirty="0">
                <a:solidFill>
                  <a:schemeClr val="accent5">
                    <a:lumMod val="50000"/>
                  </a:schemeClr>
                </a:solidFill>
                <a:latin typeface="Calibri (Body)"/>
              </a:rPr>
              <a:t>Battery Electric Buses</a:t>
            </a:r>
          </a:p>
          <a:p>
            <a:pPr marL="1371600" lvl="2" indent="-457200">
              <a:buFont typeface="Arial" panose="020B0604020202020204" pitchFamily="34" charset="0"/>
              <a:buChar char="•"/>
            </a:pPr>
            <a:r>
              <a:rPr lang="en-US" dirty="0">
                <a:solidFill>
                  <a:schemeClr val="accent5">
                    <a:lumMod val="50000"/>
                  </a:schemeClr>
                </a:solidFill>
                <a:latin typeface="Calibri (Body)"/>
              </a:rPr>
              <a:t>6 buses (2021 LoNo)</a:t>
            </a:r>
          </a:p>
          <a:p>
            <a:pPr marL="1371600" lvl="2" indent="-457200">
              <a:buFont typeface="Arial" panose="020B0604020202020204" pitchFamily="34" charset="0"/>
              <a:buChar char="•"/>
            </a:pPr>
            <a:r>
              <a:rPr lang="en-US" dirty="0">
                <a:solidFill>
                  <a:schemeClr val="accent5">
                    <a:lumMod val="50000"/>
                  </a:schemeClr>
                </a:solidFill>
                <a:latin typeface="Calibri (Body)"/>
              </a:rPr>
              <a:t>20 buses over 3 years (2022 BBF)</a:t>
            </a:r>
          </a:p>
          <a:p>
            <a:pPr marL="914400" lvl="1" indent="-457200">
              <a:buFont typeface="Arial" panose="020B0604020202020204" pitchFamily="34" charset="0"/>
              <a:buChar char="•"/>
            </a:pPr>
            <a:r>
              <a:rPr lang="en-US" sz="2500" dirty="0">
                <a:solidFill>
                  <a:schemeClr val="accent5">
                    <a:lumMod val="50000"/>
                  </a:schemeClr>
                </a:solidFill>
                <a:latin typeface="Calibri (Body)"/>
              </a:rPr>
              <a:t>On-Route Charging Infrastructure</a:t>
            </a:r>
          </a:p>
          <a:p>
            <a:pPr marL="1371600" lvl="2" indent="-457200">
              <a:buFont typeface="Arial" panose="020B0604020202020204" pitchFamily="34" charset="0"/>
              <a:buChar char="•"/>
            </a:pPr>
            <a:r>
              <a:rPr lang="en-US" dirty="0">
                <a:solidFill>
                  <a:schemeClr val="accent5">
                    <a:lumMod val="50000"/>
                  </a:schemeClr>
                </a:solidFill>
                <a:latin typeface="Calibri (Body)"/>
              </a:rPr>
              <a:t>2 units (2021 LoNo)</a:t>
            </a:r>
          </a:p>
          <a:p>
            <a:pPr marL="1371600" lvl="2" indent="-457200">
              <a:buFont typeface="Arial" panose="020B0604020202020204" pitchFamily="34" charset="0"/>
              <a:buChar char="•"/>
            </a:pPr>
            <a:r>
              <a:rPr lang="en-US" dirty="0">
                <a:solidFill>
                  <a:schemeClr val="accent5">
                    <a:lumMod val="50000"/>
                  </a:schemeClr>
                </a:solidFill>
                <a:latin typeface="Calibri (Body)"/>
              </a:rPr>
              <a:t>3 units (2022 BBF)</a:t>
            </a:r>
          </a:p>
          <a:p>
            <a:pPr marL="914400" lvl="1" indent="-457200">
              <a:buFont typeface="Arial" panose="020B0604020202020204" pitchFamily="34" charset="0"/>
              <a:buChar char="•"/>
            </a:pPr>
            <a:r>
              <a:rPr lang="en-US" sz="2500" dirty="0">
                <a:solidFill>
                  <a:schemeClr val="accent5">
                    <a:lumMod val="50000"/>
                  </a:schemeClr>
                </a:solidFill>
                <a:latin typeface="Calibri (Body)"/>
              </a:rPr>
              <a:t>Microgrid Design/Build</a:t>
            </a:r>
          </a:p>
          <a:p>
            <a:pPr marL="1371600" lvl="2" indent="-457200">
              <a:buFont typeface="Wingdings" panose="05000000000000000000" pitchFamily="2" charset="2"/>
              <a:buChar char="§"/>
            </a:pPr>
            <a:r>
              <a:rPr lang="en-US" dirty="0">
                <a:solidFill>
                  <a:schemeClr val="accent5">
                    <a:lumMod val="50000"/>
                  </a:schemeClr>
                </a:solidFill>
                <a:latin typeface="Calibri (Body)"/>
              </a:rPr>
              <a:t>Supports charging </a:t>
            </a:r>
            <a:r>
              <a:rPr lang="en-US" dirty="0">
                <a:solidFill>
                  <a:schemeClr val="accent5">
                    <a:lumMod val="50000"/>
                  </a:schemeClr>
                </a:solidFill>
                <a:highlight>
                  <a:srgbClr val="FFFF00"/>
                </a:highlight>
                <a:latin typeface="Calibri (Body)"/>
              </a:rPr>
              <a:t>XX</a:t>
            </a:r>
            <a:r>
              <a:rPr lang="en-US" dirty="0">
                <a:solidFill>
                  <a:schemeClr val="accent5">
                    <a:lumMod val="50000"/>
                  </a:schemeClr>
                </a:solidFill>
                <a:latin typeface="Calibri (Body)"/>
              </a:rPr>
              <a:t> vehicles</a:t>
            </a:r>
          </a:p>
          <a:p>
            <a:pPr marL="1371600" lvl="2" indent="-457200">
              <a:buFont typeface="Wingdings" panose="05000000000000000000" pitchFamily="2" charset="2"/>
              <a:buChar char="§"/>
            </a:pPr>
            <a:r>
              <a:rPr lang="en-US" dirty="0">
                <a:solidFill>
                  <a:schemeClr val="accent5">
                    <a:lumMod val="50000"/>
                  </a:schemeClr>
                </a:solidFill>
                <a:latin typeface="Calibri (Body)"/>
              </a:rPr>
              <a:t>Begins off the grid sustainability</a:t>
            </a:r>
          </a:p>
          <a:p>
            <a:pPr marL="1371600" lvl="2" indent="-457200">
              <a:buFont typeface="Wingdings" panose="05000000000000000000" pitchFamily="2" charset="2"/>
              <a:buChar char="§"/>
            </a:pPr>
            <a:r>
              <a:rPr lang="en-US" dirty="0">
                <a:solidFill>
                  <a:schemeClr val="accent5">
                    <a:lumMod val="50000"/>
                  </a:schemeClr>
                </a:solidFill>
                <a:latin typeface="Calibri (Body)"/>
              </a:rPr>
              <a:t>3-year implementation</a:t>
            </a:r>
          </a:p>
          <a:p>
            <a:pPr marL="914400" lvl="1" indent="-457200">
              <a:buFont typeface="Arial" panose="020B0604020202020204" pitchFamily="34" charset="0"/>
              <a:buChar char="•"/>
            </a:pPr>
            <a:r>
              <a:rPr lang="en-US" sz="2500" dirty="0">
                <a:solidFill>
                  <a:schemeClr val="accent5">
                    <a:lumMod val="50000"/>
                  </a:schemeClr>
                </a:solidFill>
                <a:latin typeface="Calibri (Body)"/>
              </a:rPr>
              <a:t>Garage retrofits</a:t>
            </a:r>
          </a:p>
          <a:p>
            <a:pPr marL="914400" lvl="1" indent="-457200">
              <a:buFont typeface="Arial" panose="020B0604020202020204" pitchFamily="34" charset="0"/>
              <a:buChar char="•"/>
            </a:pPr>
            <a:r>
              <a:rPr lang="en-US" sz="2500" dirty="0">
                <a:solidFill>
                  <a:schemeClr val="accent5">
                    <a:lumMod val="50000"/>
                  </a:schemeClr>
                </a:solidFill>
                <a:latin typeface="Calibri (Body)"/>
              </a:rPr>
              <a:t>Workforce Development </a:t>
            </a:r>
            <a:endParaRPr lang="en-US" dirty="0"/>
          </a:p>
        </p:txBody>
      </p:sp>
      <p:sp>
        <p:nvSpPr>
          <p:cNvPr id="4" name="Slide Number Placeholder 3"/>
          <p:cNvSpPr>
            <a:spLocks noGrp="1"/>
          </p:cNvSpPr>
          <p:nvPr>
            <p:ph type="sldNum" sz="quarter" idx="5"/>
          </p:nvPr>
        </p:nvSpPr>
        <p:spPr/>
        <p:txBody>
          <a:bodyPr/>
          <a:lstStyle/>
          <a:p>
            <a:fld id="{A55CA522-E645-41E4-810F-8C63BA0EA132}" type="slidenum">
              <a:rPr lang="en-US" smtClean="0"/>
              <a:t>6</a:t>
            </a:fld>
            <a:endParaRPr lang="en-US" dirty="0"/>
          </a:p>
        </p:txBody>
      </p:sp>
    </p:spTree>
    <p:extLst>
      <p:ext uri="{BB962C8B-B14F-4D97-AF65-F5344CB8AC3E}">
        <p14:creationId xmlns:p14="http://schemas.microsoft.com/office/powerpoint/2010/main" val="3590908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Calibri" panose="020F0502020204030204" pitchFamily="34" charset="0"/>
              </a:rPr>
              <a:t>We are here to build long-lasting relationships with the public, passengers, and stakeholders in building stronger ties with communities and those that we serve.  As one of the biggest economies in the State of Maryland, Prince George’s County is the GREAT CONNECTOR not only to opportunities in the region but also across the East Coast. </a:t>
            </a:r>
            <a:endParaRPr lang="en-US" sz="1800" dirty="0">
              <a:effectLst/>
              <a:latin typeface="Franklin Gothic Book" panose="020B0503020102020204" pitchFamily="34" charset="0"/>
              <a:ea typeface="Calibri" panose="020F0502020204030204" pitchFamily="34" charset="0"/>
              <a:cs typeface="Calibri" panose="020F0502020204030204" pitchFamily="34" charset="0"/>
            </a:endParaRPr>
          </a:p>
          <a:p>
            <a:pPr marL="0" marR="0">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Calibri" panose="020F0502020204030204" pitchFamily="34" charset="0"/>
              </a:rPr>
              <a:t> </a:t>
            </a:r>
            <a:endParaRPr lang="en-US" sz="1800" dirty="0">
              <a:effectLst/>
              <a:latin typeface="Franklin Gothic Book" panose="020B0503020102020204" pitchFamily="34" charset="0"/>
              <a:ea typeface="Calibri" panose="020F0502020204030204" pitchFamily="34" charset="0"/>
              <a:cs typeface="Calibri" panose="020F0502020204030204" pitchFamily="34" charset="0"/>
            </a:endParaRPr>
          </a:p>
          <a:p>
            <a:pPr marL="0" marR="0">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Calibri" panose="020F0502020204030204" pitchFamily="34" charset="0"/>
              </a:rPr>
              <a:t>As a lifelong Prince Georgian, I am Prince George’s Proud of our goal to achieve a world-class, integrated, EQUITABLE, public transit network that EXPANDS people’s access to opportunity, RECONNECTS communities, and makes transit the most convenient and competitive way of getting around in the County.</a:t>
            </a:r>
            <a:endParaRPr lang="en-US" sz="1800" dirty="0">
              <a:effectLst/>
              <a:latin typeface="Franklin Gothic Book" panose="020B0503020102020204" pitchFamily="34" charset="0"/>
              <a:ea typeface="Calibri" panose="020F0502020204030204" pitchFamily="34" charset="0"/>
              <a:cs typeface="Calibri" panose="020F0502020204030204" pitchFamily="34" charset="0"/>
            </a:endParaRPr>
          </a:p>
          <a:p>
            <a:pPr marL="0" marR="0">
              <a:lnSpc>
                <a:spcPct val="15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Calibri" panose="020F0502020204030204" pitchFamily="34" charset="0"/>
              </a:rPr>
              <a:t> </a:t>
            </a:r>
            <a:endParaRPr lang="en-US" sz="1800" dirty="0">
              <a:effectLst/>
              <a:latin typeface="Franklin Gothic Book" panose="020B0503020102020204" pitchFamily="34" charset="0"/>
              <a:ea typeface="Calibri" panose="020F0502020204030204" pitchFamily="34" charset="0"/>
              <a:cs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I’m excited for this new season in transit and want to thank each of you for being here today and working in partnership with the County to advance these critical initiatives in Prince George’s County.</a:t>
            </a:r>
            <a:endParaRPr lang="en-US" dirty="0"/>
          </a:p>
        </p:txBody>
      </p:sp>
      <p:sp>
        <p:nvSpPr>
          <p:cNvPr id="4" name="Slide Number Placeholder 3"/>
          <p:cNvSpPr>
            <a:spLocks noGrp="1"/>
          </p:cNvSpPr>
          <p:nvPr>
            <p:ph type="sldNum" sz="quarter" idx="5"/>
          </p:nvPr>
        </p:nvSpPr>
        <p:spPr/>
        <p:txBody>
          <a:bodyPr/>
          <a:lstStyle/>
          <a:p>
            <a:fld id="{A55CA522-E645-41E4-810F-8C63BA0EA132}" type="slidenum">
              <a:rPr lang="en-US" smtClean="0"/>
              <a:t>7</a:t>
            </a:fld>
            <a:endParaRPr lang="en-US" dirty="0"/>
          </a:p>
        </p:txBody>
      </p:sp>
    </p:spTree>
    <p:extLst>
      <p:ext uri="{BB962C8B-B14F-4D97-AF65-F5344CB8AC3E}">
        <p14:creationId xmlns:p14="http://schemas.microsoft.com/office/powerpoint/2010/main" val="631362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250000"/>
              </a:lnSpc>
              <a:buNone/>
            </a:pPr>
            <a:r>
              <a:rPr lang="en-US" b="0" i="0" dirty="0">
                <a:solidFill>
                  <a:srgbClr val="FFFFFF"/>
                </a:solidFill>
                <a:effectLst/>
                <a:latin typeface="Montserrat" panose="00000500000000000000" pitchFamily="2" charset="0"/>
              </a:rPr>
              <a:t>The </a:t>
            </a:r>
            <a:r>
              <a:rPr lang="en-US" b="1" i="0" dirty="0">
                <a:solidFill>
                  <a:srgbClr val="FFFFFF"/>
                </a:solidFill>
                <a:effectLst/>
                <a:latin typeface="Montserrat" panose="00000500000000000000" pitchFamily="2" charset="0"/>
              </a:rPr>
              <a:t>Transit Vision Plan</a:t>
            </a:r>
            <a:r>
              <a:rPr lang="en-US" b="0" i="0" dirty="0">
                <a:solidFill>
                  <a:srgbClr val="FFFFFF"/>
                </a:solidFill>
                <a:effectLst/>
                <a:latin typeface="Montserrat" panose="00000500000000000000" pitchFamily="2" charset="0"/>
              </a:rPr>
              <a:t> aims to comprehensively review the current transit system (paratransit, micro-transit, and bus network) and provide recommendations to improve transit service throughout Prince George's County over the next five years. This study allows for a fresh look at the county-wide transit network applying our </a:t>
            </a:r>
            <a:r>
              <a:rPr lang="en-US" b="0" i="0" u="sng" dirty="0">
                <a:effectLst/>
                <a:latin typeface="Montserrat" panose="00000500000000000000" pitchFamily="2" charset="0"/>
                <a:hlinkClick r:id="rId3"/>
              </a:rPr>
              <a:t>five foundational pillars</a:t>
            </a:r>
            <a:r>
              <a:rPr lang="en-US" b="0" i="0" dirty="0">
                <a:solidFill>
                  <a:srgbClr val="FFFFFF"/>
                </a:solidFill>
                <a:effectLst/>
                <a:latin typeface="Montserrat" panose="00000500000000000000" pitchFamily="2" charset="0"/>
              </a:rPr>
              <a:t>. The Transit Vision Plan allows us to meet your priorities: reliable service, accessibility, faster travel, better connections, and ease of use.</a:t>
            </a:r>
          </a:p>
          <a:p>
            <a:pPr marL="0" indent="0">
              <a:lnSpc>
                <a:spcPct val="250000"/>
              </a:lnSpc>
              <a:buNone/>
            </a:pPr>
            <a:endParaRPr lang="en-US" b="1" dirty="0">
              <a:solidFill>
                <a:schemeClr val="accent1">
                  <a:lumMod val="50000"/>
                </a:schemeClr>
              </a:solidFill>
            </a:endParaRPr>
          </a:p>
          <a:p>
            <a:pPr marL="0" indent="0">
              <a:lnSpc>
                <a:spcPct val="250000"/>
              </a:lnSpc>
              <a:buNone/>
            </a:pPr>
            <a:r>
              <a:rPr lang="en-US" b="1" dirty="0">
                <a:solidFill>
                  <a:schemeClr val="accent1">
                    <a:lumMod val="50000"/>
                  </a:schemeClr>
                </a:solidFill>
              </a:rPr>
              <a:t>Summer &amp; Fall 2023  </a:t>
            </a:r>
          </a:p>
          <a:p>
            <a:r>
              <a:rPr lang="en-US" sz="1200" dirty="0">
                <a:solidFill>
                  <a:schemeClr val="accent1">
                    <a:lumMod val="50000"/>
                  </a:schemeClr>
                </a:solidFill>
              </a:rPr>
              <a:t>TVP stakeholders outreach with municipalities</a:t>
            </a:r>
          </a:p>
          <a:p>
            <a:r>
              <a:rPr lang="en-US" sz="1200" dirty="0">
                <a:solidFill>
                  <a:schemeClr val="accent1">
                    <a:lumMod val="50000"/>
                  </a:schemeClr>
                </a:solidFill>
              </a:rPr>
              <a:t>Coordinated meetings with WMATA and stakeholders</a:t>
            </a:r>
          </a:p>
          <a:p>
            <a:r>
              <a:rPr lang="en-US" sz="1200" dirty="0">
                <a:solidFill>
                  <a:schemeClr val="accent1">
                    <a:lumMod val="50000"/>
                  </a:schemeClr>
                </a:solidFill>
              </a:rPr>
              <a:t>Draft Existing Conditions, Service Profiles and Financial Assessment Reports </a:t>
            </a:r>
          </a:p>
          <a:p>
            <a:endParaRPr lang="en-US" dirty="0"/>
          </a:p>
          <a:p>
            <a:r>
              <a:rPr lang="en-US" dirty="0"/>
              <a:t>The county conducted a survey on transportation from October to December 2022.  The results tell us:</a:t>
            </a:r>
          </a:p>
          <a:p>
            <a:r>
              <a:rPr lang="en-US" dirty="0"/>
              <a:t>Transit service reliability is key:  Buses and trains need to run on time</a:t>
            </a:r>
          </a:p>
          <a:p>
            <a:r>
              <a:rPr lang="en-US" dirty="0"/>
              <a:t>Service must be convenient: buses and trains need to run frequently, stops and stations need to be close to people’s homes and destinations</a:t>
            </a:r>
          </a:p>
          <a:p>
            <a:r>
              <a:rPr lang="en-US" dirty="0"/>
              <a:t>Getting to transit must be safe:  sidewalks, crosswalks, walking and bike paths need to connect people to their nearest transit services</a:t>
            </a:r>
          </a:p>
        </p:txBody>
      </p:sp>
      <p:sp>
        <p:nvSpPr>
          <p:cNvPr id="4" name="Slide Number Placeholder 3"/>
          <p:cNvSpPr>
            <a:spLocks noGrp="1"/>
          </p:cNvSpPr>
          <p:nvPr>
            <p:ph type="sldNum" sz="quarter" idx="5"/>
          </p:nvPr>
        </p:nvSpPr>
        <p:spPr/>
        <p:txBody>
          <a:bodyPr/>
          <a:lstStyle/>
          <a:p>
            <a:fld id="{A55CA522-E645-41E4-810F-8C63BA0EA132}" type="slidenum">
              <a:rPr lang="en-US" smtClean="0"/>
              <a:t>8</a:t>
            </a:fld>
            <a:endParaRPr lang="en-US" dirty="0"/>
          </a:p>
        </p:txBody>
      </p:sp>
    </p:spTree>
    <p:extLst>
      <p:ext uri="{BB962C8B-B14F-4D97-AF65-F5344CB8AC3E}">
        <p14:creationId xmlns:p14="http://schemas.microsoft.com/office/powerpoint/2010/main" val="3320654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CA522-E645-41E4-810F-8C63BA0EA132}" type="slidenum">
              <a:rPr lang="en-US" smtClean="0"/>
              <a:t>9</a:t>
            </a:fld>
            <a:endParaRPr lang="en-US" dirty="0"/>
          </a:p>
        </p:txBody>
      </p:sp>
    </p:spTree>
    <p:extLst>
      <p:ext uri="{BB962C8B-B14F-4D97-AF65-F5344CB8AC3E}">
        <p14:creationId xmlns:p14="http://schemas.microsoft.com/office/powerpoint/2010/main" val="3397163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FF579-EED6-ECDB-F7B8-80A735B857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3801F6-CD70-98B0-6D5A-F387C8EA6F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F389C9-181D-9539-1CA2-8208DC063D59}"/>
              </a:ext>
            </a:extLst>
          </p:cNvPr>
          <p:cNvSpPr>
            <a:spLocks noGrp="1"/>
          </p:cNvSpPr>
          <p:nvPr>
            <p:ph type="dt" sz="half" idx="10"/>
          </p:nvPr>
        </p:nvSpPr>
        <p:spPr/>
        <p:txBody>
          <a:bodyPr/>
          <a:lstStyle/>
          <a:p>
            <a:fld id="{8114C68B-C657-4A81-9E2D-23C1FD4B1C8E}" type="datetimeFigureOut">
              <a:rPr lang="en-US" smtClean="0"/>
              <a:t>9/27/2024</a:t>
            </a:fld>
            <a:endParaRPr lang="en-US"/>
          </a:p>
        </p:txBody>
      </p:sp>
      <p:sp>
        <p:nvSpPr>
          <p:cNvPr id="5" name="Footer Placeholder 4">
            <a:extLst>
              <a:ext uri="{FF2B5EF4-FFF2-40B4-BE49-F238E27FC236}">
                <a16:creationId xmlns:a16="http://schemas.microsoft.com/office/drawing/2014/main" id="{60AE73A8-3AB7-FD48-9089-12B1CD553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13AA98-930F-7F41-4271-C24A931019DB}"/>
              </a:ext>
            </a:extLst>
          </p:cNvPr>
          <p:cNvSpPr>
            <a:spLocks noGrp="1"/>
          </p:cNvSpPr>
          <p:nvPr>
            <p:ph type="sldNum" sz="quarter" idx="12"/>
          </p:nvPr>
        </p:nvSpPr>
        <p:spPr/>
        <p:txBody>
          <a:bodyPr/>
          <a:lstStyle/>
          <a:p>
            <a:fld id="{1C87643C-C784-4635-B1D7-A4CF146DDF95}" type="slidenum">
              <a:rPr lang="en-US" smtClean="0"/>
              <a:t>‹#›</a:t>
            </a:fld>
            <a:endParaRPr lang="en-US"/>
          </a:p>
        </p:txBody>
      </p:sp>
    </p:spTree>
    <p:extLst>
      <p:ext uri="{BB962C8B-B14F-4D97-AF65-F5344CB8AC3E}">
        <p14:creationId xmlns:p14="http://schemas.microsoft.com/office/powerpoint/2010/main" val="155300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2BC80-C6D6-2883-43DF-16F12E6398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28FBBD-E2EE-C7A0-D4C4-D36618F20E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6DB1C-9C14-806B-4D74-EEC9BF74C123}"/>
              </a:ext>
            </a:extLst>
          </p:cNvPr>
          <p:cNvSpPr>
            <a:spLocks noGrp="1"/>
          </p:cNvSpPr>
          <p:nvPr>
            <p:ph type="dt" sz="half" idx="10"/>
          </p:nvPr>
        </p:nvSpPr>
        <p:spPr/>
        <p:txBody>
          <a:bodyPr/>
          <a:lstStyle/>
          <a:p>
            <a:fld id="{8114C68B-C657-4A81-9E2D-23C1FD4B1C8E}" type="datetimeFigureOut">
              <a:rPr lang="en-US" smtClean="0"/>
              <a:t>9/27/2024</a:t>
            </a:fld>
            <a:endParaRPr lang="en-US"/>
          </a:p>
        </p:txBody>
      </p:sp>
      <p:sp>
        <p:nvSpPr>
          <p:cNvPr id="5" name="Footer Placeholder 4">
            <a:extLst>
              <a:ext uri="{FF2B5EF4-FFF2-40B4-BE49-F238E27FC236}">
                <a16:creationId xmlns:a16="http://schemas.microsoft.com/office/drawing/2014/main" id="{7D2E74FC-0D22-29DE-0B82-791662D3A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6CECE-EC58-062C-742C-C324AC4B4D72}"/>
              </a:ext>
            </a:extLst>
          </p:cNvPr>
          <p:cNvSpPr>
            <a:spLocks noGrp="1"/>
          </p:cNvSpPr>
          <p:nvPr>
            <p:ph type="sldNum" sz="quarter" idx="12"/>
          </p:nvPr>
        </p:nvSpPr>
        <p:spPr/>
        <p:txBody>
          <a:bodyPr/>
          <a:lstStyle/>
          <a:p>
            <a:fld id="{1C87643C-C784-4635-B1D7-A4CF146DDF95}" type="slidenum">
              <a:rPr lang="en-US" smtClean="0"/>
              <a:t>‹#›</a:t>
            </a:fld>
            <a:endParaRPr lang="en-US"/>
          </a:p>
        </p:txBody>
      </p:sp>
    </p:spTree>
    <p:extLst>
      <p:ext uri="{BB962C8B-B14F-4D97-AF65-F5344CB8AC3E}">
        <p14:creationId xmlns:p14="http://schemas.microsoft.com/office/powerpoint/2010/main" val="2005916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9DE42B-60E4-EFF5-EAF3-816328FA10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8C2811-244C-8739-4705-23247E3868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E1F344-1838-DEDB-AC66-90294D1CAB74}"/>
              </a:ext>
            </a:extLst>
          </p:cNvPr>
          <p:cNvSpPr>
            <a:spLocks noGrp="1"/>
          </p:cNvSpPr>
          <p:nvPr>
            <p:ph type="dt" sz="half" idx="10"/>
          </p:nvPr>
        </p:nvSpPr>
        <p:spPr/>
        <p:txBody>
          <a:bodyPr/>
          <a:lstStyle/>
          <a:p>
            <a:fld id="{8114C68B-C657-4A81-9E2D-23C1FD4B1C8E}" type="datetimeFigureOut">
              <a:rPr lang="en-US" smtClean="0"/>
              <a:t>9/27/2024</a:t>
            </a:fld>
            <a:endParaRPr lang="en-US"/>
          </a:p>
        </p:txBody>
      </p:sp>
      <p:sp>
        <p:nvSpPr>
          <p:cNvPr id="5" name="Footer Placeholder 4">
            <a:extLst>
              <a:ext uri="{FF2B5EF4-FFF2-40B4-BE49-F238E27FC236}">
                <a16:creationId xmlns:a16="http://schemas.microsoft.com/office/drawing/2014/main" id="{09D25800-5B52-7690-51F9-9986B4E0E1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CB7F66-30C8-A949-8F96-5006DBAC5945}"/>
              </a:ext>
            </a:extLst>
          </p:cNvPr>
          <p:cNvSpPr>
            <a:spLocks noGrp="1"/>
          </p:cNvSpPr>
          <p:nvPr>
            <p:ph type="sldNum" sz="quarter" idx="12"/>
          </p:nvPr>
        </p:nvSpPr>
        <p:spPr/>
        <p:txBody>
          <a:bodyPr/>
          <a:lstStyle/>
          <a:p>
            <a:fld id="{1C87643C-C784-4635-B1D7-A4CF146DDF95}" type="slidenum">
              <a:rPr lang="en-US" smtClean="0"/>
              <a:t>‹#›</a:t>
            </a:fld>
            <a:endParaRPr lang="en-US"/>
          </a:p>
        </p:txBody>
      </p:sp>
    </p:spTree>
    <p:extLst>
      <p:ext uri="{BB962C8B-B14F-4D97-AF65-F5344CB8AC3E}">
        <p14:creationId xmlns:p14="http://schemas.microsoft.com/office/powerpoint/2010/main" val="265955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DD79-B054-B4D2-D9A7-1DCE60E676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CF25AE-199B-1D58-C174-63C90C01A3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E1C1E8-7CD2-87FB-CF97-0F884B89FA2A}"/>
              </a:ext>
            </a:extLst>
          </p:cNvPr>
          <p:cNvSpPr>
            <a:spLocks noGrp="1"/>
          </p:cNvSpPr>
          <p:nvPr>
            <p:ph type="dt" sz="half" idx="10"/>
          </p:nvPr>
        </p:nvSpPr>
        <p:spPr/>
        <p:txBody>
          <a:bodyPr/>
          <a:lstStyle/>
          <a:p>
            <a:fld id="{8114C68B-C657-4A81-9E2D-23C1FD4B1C8E}" type="datetimeFigureOut">
              <a:rPr lang="en-US" smtClean="0"/>
              <a:t>9/27/2024</a:t>
            </a:fld>
            <a:endParaRPr lang="en-US"/>
          </a:p>
        </p:txBody>
      </p:sp>
      <p:sp>
        <p:nvSpPr>
          <p:cNvPr id="5" name="Footer Placeholder 4">
            <a:extLst>
              <a:ext uri="{FF2B5EF4-FFF2-40B4-BE49-F238E27FC236}">
                <a16:creationId xmlns:a16="http://schemas.microsoft.com/office/drawing/2014/main" id="{A83FACA7-D01F-79FD-F6BD-1D9EAEDA7B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97EDFE-857A-378C-00A9-1277733AA0E1}"/>
              </a:ext>
            </a:extLst>
          </p:cNvPr>
          <p:cNvSpPr>
            <a:spLocks noGrp="1"/>
          </p:cNvSpPr>
          <p:nvPr>
            <p:ph type="sldNum" sz="quarter" idx="12"/>
          </p:nvPr>
        </p:nvSpPr>
        <p:spPr/>
        <p:txBody>
          <a:bodyPr/>
          <a:lstStyle/>
          <a:p>
            <a:fld id="{1C87643C-C784-4635-B1D7-A4CF146DDF95}" type="slidenum">
              <a:rPr lang="en-US" smtClean="0"/>
              <a:t>‹#›</a:t>
            </a:fld>
            <a:endParaRPr lang="en-US"/>
          </a:p>
        </p:txBody>
      </p:sp>
    </p:spTree>
    <p:extLst>
      <p:ext uri="{BB962C8B-B14F-4D97-AF65-F5344CB8AC3E}">
        <p14:creationId xmlns:p14="http://schemas.microsoft.com/office/powerpoint/2010/main" val="393525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0C2AD-1A49-C3B8-164B-0F74095E6F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0DC0E9-474C-76DF-637B-DD5D18E48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0BEF6E-0A3C-BC45-C75A-087E8585B89E}"/>
              </a:ext>
            </a:extLst>
          </p:cNvPr>
          <p:cNvSpPr>
            <a:spLocks noGrp="1"/>
          </p:cNvSpPr>
          <p:nvPr>
            <p:ph type="dt" sz="half" idx="10"/>
          </p:nvPr>
        </p:nvSpPr>
        <p:spPr/>
        <p:txBody>
          <a:bodyPr/>
          <a:lstStyle/>
          <a:p>
            <a:fld id="{8114C68B-C657-4A81-9E2D-23C1FD4B1C8E}" type="datetimeFigureOut">
              <a:rPr lang="en-US" smtClean="0"/>
              <a:t>9/27/2024</a:t>
            </a:fld>
            <a:endParaRPr lang="en-US"/>
          </a:p>
        </p:txBody>
      </p:sp>
      <p:sp>
        <p:nvSpPr>
          <p:cNvPr id="5" name="Footer Placeholder 4">
            <a:extLst>
              <a:ext uri="{FF2B5EF4-FFF2-40B4-BE49-F238E27FC236}">
                <a16:creationId xmlns:a16="http://schemas.microsoft.com/office/drawing/2014/main" id="{746912CF-0910-80A6-1A8A-AE0832BC0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E58284-6347-5B2F-F3B2-62DAA1D7ACC9}"/>
              </a:ext>
            </a:extLst>
          </p:cNvPr>
          <p:cNvSpPr>
            <a:spLocks noGrp="1"/>
          </p:cNvSpPr>
          <p:nvPr>
            <p:ph type="sldNum" sz="quarter" idx="12"/>
          </p:nvPr>
        </p:nvSpPr>
        <p:spPr/>
        <p:txBody>
          <a:bodyPr/>
          <a:lstStyle/>
          <a:p>
            <a:fld id="{1C87643C-C784-4635-B1D7-A4CF146DDF95}" type="slidenum">
              <a:rPr lang="en-US" smtClean="0"/>
              <a:t>‹#›</a:t>
            </a:fld>
            <a:endParaRPr lang="en-US"/>
          </a:p>
        </p:txBody>
      </p:sp>
    </p:spTree>
    <p:extLst>
      <p:ext uri="{BB962C8B-B14F-4D97-AF65-F5344CB8AC3E}">
        <p14:creationId xmlns:p14="http://schemas.microsoft.com/office/powerpoint/2010/main" val="3549748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6E0C4-E904-DF42-5506-D776B8457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3CDABC-E5CA-9734-9B18-7CA21AA5B9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36B812-5C4B-0892-D3F7-0FFFE247B3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BBCC86-44B9-5A42-0A1C-F7CFE588D9D1}"/>
              </a:ext>
            </a:extLst>
          </p:cNvPr>
          <p:cNvSpPr>
            <a:spLocks noGrp="1"/>
          </p:cNvSpPr>
          <p:nvPr>
            <p:ph type="dt" sz="half" idx="10"/>
          </p:nvPr>
        </p:nvSpPr>
        <p:spPr/>
        <p:txBody>
          <a:bodyPr/>
          <a:lstStyle/>
          <a:p>
            <a:fld id="{8114C68B-C657-4A81-9E2D-23C1FD4B1C8E}" type="datetimeFigureOut">
              <a:rPr lang="en-US" smtClean="0"/>
              <a:t>9/27/2024</a:t>
            </a:fld>
            <a:endParaRPr lang="en-US"/>
          </a:p>
        </p:txBody>
      </p:sp>
      <p:sp>
        <p:nvSpPr>
          <p:cNvPr id="6" name="Footer Placeholder 5">
            <a:extLst>
              <a:ext uri="{FF2B5EF4-FFF2-40B4-BE49-F238E27FC236}">
                <a16:creationId xmlns:a16="http://schemas.microsoft.com/office/drawing/2014/main" id="{1082196A-B4FC-0197-2E72-BF3F94C5D6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A3D01F-8256-E280-9E55-5462887CC609}"/>
              </a:ext>
            </a:extLst>
          </p:cNvPr>
          <p:cNvSpPr>
            <a:spLocks noGrp="1"/>
          </p:cNvSpPr>
          <p:nvPr>
            <p:ph type="sldNum" sz="quarter" idx="12"/>
          </p:nvPr>
        </p:nvSpPr>
        <p:spPr/>
        <p:txBody>
          <a:bodyPr/>
          <a:lstStyle/>
          <a:p>
            <a:fld id="{1C87643C-C784-4635-B1D7-A4CF146DDF95}" type="slidenum">
              <a:rPr lang="en-US" smtClean="0"/>
              <a:t>‹#›</a:t>
            </a:fld>
            <a:endParaRPr lang="en-US"/>
          </a:p>
        </p:txBody>
      </p:sp>
    </p:spTree>
    <p:extLst>
      <p:ext uri="{BB962C8B-B14F-4D97-AF65-F5344CB8AC3E}">
        <p14:creationId xmlns:p14="http://schemas.microsoft.com/office/powerpoint/2010/main" val="3347044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9282B-FBD6-6F3A-254D-CE1B851AB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597371-F469-24C4-1A23-29E49FC92F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0B005B-0144-9761-A154-EBC6D3AA6B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EF9BDE-121F-AA1A-E0E3-BDF85E0D96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D906A8-C966-B3C8-5275-6A9FFD485C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CB6BEA-CCA0-0866-7FA0-1BBFE3994274}"/>
              </a:ext>
            </a:extLst>
          </p:cNvPr>
          <p:cNvSpPr>
            <a:spLocks noGrp="1"/>
          </p:cNvSpPr>
          <p:nvPr>
            <p:ph type="dt" sz="half" idx="10"/>
          </p:nvPr>
        </p:nvSpPr>
        <p:spPr/>
        <p:txBody>
          <a:bodyPr/>
          <a:lstStyle/>
          <a:p>
            <a:fld id="{8114C68B-C657-4A81-9E2D-23C1FD4B1C8E}" type="datetimeFigureOut">
              <a:rPr lang="en-US" smtClean="0"/>
              <a:t>9/27/2024</a:t>
            </a:fld>
            <a:endParaRPr lang="en-US"/>
          </a:p>
        </p:txBody>
      </p:sp>
      <p:sp>
        <p:nvSpPr>
          <p:cNvPr id="8" name="Footer Placeholder 7">
            <a:extLst>
              <a:ext uri="{FF2B5EF4-FFF2-40B4-BE49-F238E27FC236}">
                <a16:creationId xmlns:a16="http://schemas.microsoft.com/office/drawing/2014/main" id="{806C8B0A-E242-921B-F469-4E5358C2E9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263596-9BCF-2CA8-52B5-FAC25F246038}"/>
              </a:ext>
            </a:extLst>
          </p:cNvPr>
          <p:cNvSpPr>
            <a:spLocks noGrp="1"/>
          </p:cNvSpPr>
          <p:nvPr>
            <p:ph type="sldNum" sz="quarter" idx="12"/>
          </p:nvPr>
        </p:nvSpPr>
        <p:spPr/>
        <p:txBody>
          <a:bodyPr/>
          <a:lstStyle/>
          <a:p>
            <a:fld id="{1C87643C-C784-4635-B1D7-A4CF146DDF95}" type="slidenum">
              <a:rPr lang="en-US" smtClean="0"/>
              <a:t>‹#›</a:t>
            </a:fld>
            <a:endParaRPr lang="en-US"/>
          </a:p>
        </p:txBody>
      </p:sp>
    </p:spTree>
    <p:extLst>
      <p:ext uri="{BB962C8B-B14F-4D97-AF65-F5344CB8AC3E}">
        <p14:creationId xmlns:p14="http://schemas.microsoft.com/office/powerpoint/2010/main" val="2749927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B461F-79E0-BCD5-88FD-4C991A81DD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56D90D-3EE8-AF62-D1D6-BE069610AF3B}"/>
              </a:ext>
            </a:extLst>
          </p:cNvPr>
          <p:cNvSpPr>
            <a:spLocks noGrp="1"/>
          </p:cNvSpPr>
          <p:nvPr>
            <p:ph type="dt" sz="half" idx="10"/>
          </p:nvPr>
        </p:nvSpPr>
        <p:spPr/>
        <p:txBody>
          <a:bodyPr/>
          <a:lstStyle/>
          <a:p>
            <a:fld id="{8114C68B-C657-4A81-9E2D-23C1FD4B1C8E}" type="datetimeFigureOut">
              <a:rPr lang="en-US" smtClean="0"/>
              <a:t>9/27/2024</a:t>
            </a:fld>
            <a:endParaRPr lang="en-US"/>
          </a:p>
        </p:txBody>
      </p:sp>
      <p:sp>
        <p:nvSpPr>
          <p:cNvPr id="4" name="Footer Placeholder 3">
            <a:extLst>
              <a:ext uri="{FF2B5EF4-FFF2-40B4-BE49-F238E27FC236}">
                <a16:creationId xmlns:a16="http://schemas.microsoft.com/office/drawing/2014/main" id="{75AF97BC-1640-44FE-EEBB-CBB422CD94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843CF9-6A09-B597-E4C9-5705B9A1BBAC}"/>
              </a:ext>
            </a:extLst>
          </p:cNvPr>
          <p:cNvSpPr>
            <a:spLocks noGrp="1"/>
          </p:cNvSpPr>
          <p:nvPr>
            <p:ph type="sldNum" sz="quarter" idx="12"/>
          </p:nvPr>
        </p:nvSpPr>
        <p:spPr/>
        <p:txBody>
          <a:bodyPr/>
          <a:lstStyle/>
          <a:p>
            <a:fld id="{1C87643C-C784-4635-B1D7-A4CF146DDF95}" type="slidenum">
              <a:rPr lang="en-US" smtClean="0"/>
              <a:t>‹#›</a:t>
            </a:fld>
            <a:endParaRPr lang="en-US"/>
          </a:p>
        </p:txBody>
      </p:sp>
    </p:spTree>
    <p:extLst>
      <p:ext uri="{BB962C8B-B14F-4D97-AF65-F5344CB8AC3E}">
        <p14:creationId xmlns:p14="http://schemas.microsoft.com/office/powerpoint/2010/main" val="2026318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3274C-5EE0-4EB7-E57B-80F874C1DEAC}"/>
              </a:ext>
            </a:extLst>
          </p:cNvPr>
          <p:cNvSpPr>
            <a:spLocks noGrp="1"/>
          </p:cNvSpPr>
          <p:nvPr>
            <p:ph type="dt" sz="half" idx="10"/>
          </p:nvPr>
        </p:nvSpPr>
        <p:spPr/>
        <p:txBody>
          <a:bodyPr/>
          <a:lstStyle/>
          <a:p>
            <a:fld id="{8114C68B-C657-4A81-9E2D-23C1FD4B1C8E}" type="datetimeFigureOut">
              <a:rPr lang="en-US" smtClean="0"/>
              <a:t>9/27/2024</a:t>
            </a:fld>
            <a:endParaRPr lang="en-US"/>
          </a:p>
        </p:txBody>
      </p:sp>
      <p:sp>
        <p:nvSpPr>
          <p:cNvPr id="3" name="Footer Placeholder 2">
            <a:extLst>
              <a:ext uri="{FF2B5EF4-FFF2-40B4-BE49-F238E27FC236}">
                <a16:creationId xmlns:a16="http://schemas.microsoft.com/office/drawing/2014/main" id="{11D6F714-12D6-C8F4-4460-147D60D724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C3D195-34CB-8A8C-A6FE-B5584A4E8B7D}"/>
              </a:ext>
            </a:extLst>
          </p:cNvPr>
          <p:cNvSpPr>
            <a:spLocks noGrp="1"/>
          </p:cNvSpPr>
          <p:nvPr>
            <p:ph type="sldNum" sz="quarter" idx="12"/>
          </p:nvPr>
        </p:nvSpPr>
        <p:spPr/>
        <p:txBody>
          <a:bodyPr/>
          <a:lstStyle/>
          <a:p>
            <a:fld id="{1C87643C-C784-4635-B1D7-A4CF146DDF95}" type="slidenum">
              <a:rPr lang="en-US" smtClean="0"/>
              <a:t>‹#›</a:t>
            </a:fld>
            <a:endParaRPr lang="en-US"/>
          </a:p>
        </p:txBody>
      </p:sp>
    </p:spTree>
    <p:extLst>
      <p:ext uri="{BB962C8B-B14F-4D97-AF65-F5344CB8AC3E}">
        <p14:creationId xmlns:p14="http://schemas.microsoft.com/office/powerpoint/2010/main" val="1868590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F506C-40FB-C51C-E9B6-90CA3B450D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7902A6-67D1-ED4E-E1D8-76204510F8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496985-75F3-81EC-58E5-2FE60E0850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58640C-E5B1-3713-D134-9A013B7B31FE}"/>
              </a:ext>
            </a:extLst>
          </p:cNvPr>
          <p:cNvSpPr>
            <a:spLocks noGrp="1"/>
          </p:cNvSpPr>
          <p:nvPr>
            <p:ph type="dt" sz="half" idx="10"/>
          </p:nvPr>
        </p:nvSpPr>
        <p:spPr/>
        <p:txBody>
          <a:bodyPr/>
          <a:lstStyle/>
          <a:p>
            <a:fld id="{8114C68B-C657-4A81-9E2D-23C1FD4B1C8E}" type="datetimeFigureOut">
              <a:rPr lang="en-US" smtClean="0"/>
              <a:t>9/27/2024</a:t>
            </a:fld>
            <a:endParaRPr lang="en-US"/>
          </a:p>
        </p:txBody>
      </p:sp>
      <p:sp>
        <p:nvSpPr>
          <p:cNvPr id="6" name="Footer Placeholder 5">
            <a:extLst>
              <a:ext uri="{FF2B5EF4-FFF2-40B4-BE49-F238E27FC236}">
                <a16:creationId xmlns:a16="http://schemas.microsoft.com/office/drawing/2014/main" id="{4329CE41-E3FC-91BA-6018-2F88B6084D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48F02F-F484-2985-C8CA-BE7A298ED06D}"/>
              </a:ext>
            </a:extLst>
          </p:cNvPr>
          <p:cNvSpPr>
            <a:spLocks noGrp="1"/>
          </p:cNvSpPr>
          <p:nvPr>
            <p:ph type="sldNum" sz="quarter" idx="12"/>
          </p:nvPr>
        </p:nvSpPr>
        <p:spPr/>
        <p:txBody>
          <a:bodyPr/>
          <a:lstStyle/>
          <a:p>
            <a:fld id="{1C87643C-C784-4635-B1D7-A4CF146DDF95}" type="slidenum">
              <a:rPr lang="en-US" smtClean="0"/>
              <a:t>‹#›</a:t>
            </a:fld>
            <a:endParaRPr lang="en-US"/>
          </a:p>
        </p:txBody>
      </p:sp>
    </p:spTree>
    <p:extLst>
      <p:ext uri="{BB962C8B-B14F-4D97-AF65-F5344CB8AC3E}">
        <p14:creationId xmlns:p14="http://schemas.microsoft.com/office/powerpoint/2010/main" val="79167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337F-4A40-DB28-9D1D-97B764D6CB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0C779A-403E-8C66-1D56-E7B049F8BC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C0B730-D287-D89C-ADB5-AB66809BEF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B32595-09F0-711A-5B16-0DB963641AF1}"/>
              </a:ext>
            </a:extLst>
          </p:cNvPr>
          <p:cNvSpPr>
            <a:spLocks noGrp="1"/>
          </p:cNvSpPr>
          <p:nvPr>
            <p:ph type="dt" sz="half" idx="10"/>
          </p:nvPr>
        </p:nvSpPr>
        <p:spPr/>
        <p:txBody>
          <a:bodyPr/>
          <a:lstStyle/>
          <a:p>
            <a:fld id="{8114C68B-C657-4A81-9E2D-23C1FD4B1C8E}" type="datetimeFigureOut">
              <a:rPr lang="en-US" smtClean="0"/>
              <a:t>9/27/2024</a:t>
            </a:fld>
            <a:endParaRPr lang="en-US"/>
          </a:p>
        </p:txBody>
      </p:sp>
      <p:sp>
        <p:nvSpPr>
          <p:cNvPr id="6" name="Footer Placeholder 5">
            <a:extLst>
              <a:ext uri="{FF2B5EF4-FFF2-40B4-BE49-F238E27FC236}">
                <a16:creationId xmlns:a16="http://schemas.microsoft.com/office/drawing/2014/main" id="{0835CD2F-91FA-0837-C1C2-1FEA05749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0C79ED-AE02-5CD3-383C-0387586EAE22}"/>
              </a:ext>
            </a:extLst>
          </p:cNvPr>
          <p:cNvSpPr>
            <a:spLocks noGrp="1"/>
          </p:cNvSpPr>
          <p:nvPr>
            <p:ph type="sldNum" sz="quarter" idx="12"/>
          </p:nvPr>
        </p:nvSpPr>
        <p:spPr/>
        <p:txBody>
          <a:bodyPr/>
          <a:lstStyle/>
          <a:p>
            <a:fld id="{1C87643C-C784-4635-B1D7-A4CF146DDF95}" type="slidenum">
              <a:rPr lang="en-US" smtClean="0"/>
              <a:t>‹#›</a:t>
            </a:fld>
            <a:endParaRPr lang="en-US"/>
          </a:p>
        </p:txBody>
      </p:sp>
    </p:spTree>
    <p:extLst>
      <p:ext uri="{BB962C8B-B14F-4D97-AF65-F5344CB8AC3E}">
        <p14:creationId xmlns:p14="http://schemas.microsoft.com/office/powerpoint/2010/main" val="543938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E7DDF8-08E2-D3A4-AC50-62B5ACF710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653C24-C128-1956-9000-E5DFF9E47A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E21B0B-87FB-62C0-8D7C-8B565FF3BE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4C68B-C657-4A81-9E2D-23C1FD4B1C8E}" type="datetimeFigureOut">
              <a:rPr lang="en-US" smtClean="0"/>
              <a:t>9/27/2024</a:t>
            </a:fld>
            <a:endParaRPr lang="en-US"/>
          </a:p>
        </p:txBody>
      </p:sp>
      <p:sp>
        <p:nvSpPr>
          <p:cNvPr id="5" name="Footer Placeholder 4">
            <a:extLst>
              <a:ext uri="{FF2B5EF4-FFF2-40B4-BE49-F238E27FC236}">
                <a16:creationId xmlns:a16="http://schemas.microsoft.com/office/drawing/2014/main" id="{7C53ED38-6B05-403B-3A83-DC485C5406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056E47-04B8-E410-3570-8965839D7D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7643C-C784-4635-B1D7-A4CF146DDF95}" type="slidenum">
              <a:rPr lang="en-US" smtClean="0"/>
              <a:t>‹#›</a:t>
            </a:fld>
            <a:endParaRPr lang="en-US"/>
          </a:p>
        </p:txBody>
      </p:sp>
    </p:spTree>
    <p:extLst>
      <p:ext uri="{BB962C8B-B14F-4D97-AF65-F5344CB8AC3E}">
        <p14:creationId xmlns:p14="http://schemas.microsoft.com/office/powerpoint/2010/main" val="43801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9D49E34-4803-42E8-A26D-222EF1C6D8C9}"/>
              </a:ext>
            </a:extLst>
          </p:cNvPr>
          <p:cNvSpPr/>
          <p:nvPr/>
        </p:nvSpPr>
        <p:spPr>
          <a:xfrm>
            <a:off x="0" y="6640830"/>
            <a:ext cx="12191980" cy="217170"/>
          </a:xfrm>
          <a:prstGeom prst="rect">
            <a:avLst/>
          </a:prstGeom>
          <a:solidFill>
            <a:srgbClr val="004EB2"/>
          </a:solidFill>
          <a:ln>
            <a:solidFill>
              <a:srgbClr val="004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E1B26A40-5242-42D8-83BF-7213B958B729}"/>
              </a:ext>
            </a:extLst>
          </p:cNvPr>
          <p:cNvCxnSpPr>
            <a:cxnSpLocks/>
          </p:cNvCxnSpPr>
          <p:nvPr/>
        </p:nvCxnSpPr>
        <p:spPr>
          <a:xfrm>
            <a:off x="0" y="6558534"/>
            <a:ext cx="12192000" cy="0"/>
          </a:xfrm>
          <a:prstGeom prst="line">
            <a:avLst/>
          </a:prstGeom>
          <a:ln w="38100">
            <a:solidFill>
              <a:srgbClr val="EFD737"/>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9570116A-AE69-4021-BDE8-3C451EA2DAF7}"/>
              </a:ext>
            </a:extLst>
          </p:cNvPr>
          <p:cNvSpPr>
            <a:spLocks noGrp="1"/>
          </p:cNvSpPr>
          <p:nvPr>
            <p:ph type="ctrTitle"/>
          </p:nvPr>
        </p:nvSpPr>
        <p:spPr>
          <a:xfrm>
            <a:off x="0" y="2009223"/>
            <a:ext cx="12084839" cy="1731266"/>
          </a:xfrm>
        </p:spPr>
        <p:txBody>
          <a:bodyPr>
            <a:normAutofit/>
          </a:bodyPr>
          <a:lstStyle/>
          <a:p>
            <a:r>
              <a:rPr lang="en-US" b="1" dirty="0">
                <a:solidFill>
                  <a:srgbClr val="004EB2"/>
                </a:solidFill>
                <a:effectLst>
                  <a:outerShdw blurRad="38100" dist="38100" dir="2700000" algn="tl">
                    <a:srgbClr val="000000">
                      <a:alpha val="43137"/>
                    </a:srgbClr>
                  </a:outerShdw>
                </a:effectLst>
                <a:latin typeface="Arial Rounded MT Bold"/>
              </a:rPr>
              <a:t>PGC Transit Transformation</a:t>
            </a:r>
          </a:p>
        </p:txBody>
      </p:sp>
      <p:sp>
        <p:nvSpPr>
          <p:cNvPr id="24" name="Title 1">
            <a:extLst>
              <a:ext uri="{FF2B5EF4-FFF2-40B4-BE49-F238E27FC236}">
                <a16:creationId xmlns:a16="http://schemas.microsoft.com/office/drawing/2014/main" id="{5A086FB1-91EF-4570-BE89-1C77CD59C54B}"/>
              </a:ext>
            </a:extLst>
          </p:cNvPr>
          <p:cNvSpPr txBox="1">
            <a:spLocks/>
          </p:cNvSpPr>
          <p:nvPr/>
        </p:nvSpPr>
        <p:spPr>
          <a:xfrm>
            <a:off x="554181" y="5220339"/>
            <a:ext cx="11097491" cy="110828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Arial Rounded MT Bold"/>
              </a:rPr>
              <a:t>September 2024</a:t>
            </a:r>
          </a:p>
          <a:p>
            <a:endParaRPr lang="en-US" sz="2400" dirty="0">
              <a:latin typeface="Arial Rounded MT Bold"/>
            </a:endParaRPr>
          </a:p>
          <a:p>
            <a:r>
              <a:rPr lang="en-US" sz="2400" dirty="0">
                <a:latin typeface="Arial Rounded MT Bold"/>
              </a:rPr>
              <a:t>Department of Public Works and Transportation </a:t>
            </a:r>
            <a:r>
              <a:rPr lang="en-US" sz="2400" dirty="0">
                <a:latin typeface="Glacial Indifference"/>
              </a:rPr>
              <a:t> </a:t>
            </a:r>
          </a:p>
        </p:txBody>
      </p:sp>
      <p:sp>
        <p:nvSpPr>
          <p:cNvPr id="17" name="Rectangle 16">
            <a:extLst>
              <a:ext uri="{FF2B5EF4-FFF2-40B4-BE49-F238E27FC236}">
                <a16:creationId xmlns:a16="http://schemas.microsoft.com/office/drawing/2014/main" id="{1DCF8D73-151C-4D94-AC66-8DF98881D623}"/>
              </a:ext>
            </a:extLst>
          </p:cNvPr>
          <p:cNvSpPr/>
          <p:nvPr/>
        </p:nvSpPr>
        <p:spPr>
          <a:xfrm>
            <a:off x="0" y="-16235"/>
            <a:ext cx="12191980" cy="217170"/>
          </a:xfrm>
          <a:prstGeom prst="rect">
            <a:avLst/>
          </a:prstGeom>
          <a:solidFill>
            <a:srgbClr val="004EB2"/>
          </a:solidFill>
          <a:ln>
            <a:solidFill>
              <a:srgbClr val="004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406B6798-893E-4977-8F07-6682F360FF5B}"/>
              </a:ext>
            </a:extLst>
          </p:cNvPr>
          <p:cNvCxnSpPr>
            <a:cxnSpLocks/>
          </p:cNvCxnSpPr>
          <p:nvPr/>
        </p:nvCxnSpPr>
        <p:spPr>
          <a:xfrm>
            <a:off x="20" y="286962"/>
            <a:ext cx="12192000" cy="0"/>
          </a:xfrm>
          <a:prstGeom prst="line">
            <a:avLst/>
          </a:prstGeom>
          <a:ln w="38100">
            <a:solidFill>
              <a:srgbClr val="EFD737"/>
            </a:solidFill>
          </a:ln>
        </p:spPr>
        <p:style>
          <a:lnRef idx="1">
            <a:schemeClr val="accent1"/>
          </a:lnRef>
          <a:fillRef idx="0">
            <a:schemeClr val="accent1"/>
          </a:fillRef>
          <a:effectRef idx="0">
            <a:schemeClr val="accent1"/>
          </a:effectRef>
          <a:fontRef idx="minor">
            <a:schemeClr val="tx1"/>
          </a:fontRef>
        </p:style>
      </p:cxnSp>
      <p:pic>
        <p:nvPicPr>
          <p:cNvPr id="11" name="Picture 10" descr="Qr code&#10;&#10;Description automatically generated">
            <a:extLst>
              <a:ext uri="{FF2B5EF4-FFF2-40B4-BE49-F238E27FC236}">
                <a16:creationId xmlns:a16="http://schemas.microsoft.com/office/drawing/2014/main" id="{3F8611CB-5CD3-4BC8-B8F8-3A4EC470C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3630"/>
            <a:ext cx="1656732" cy="1656732"/>
          </a:xfrm>
          <a:prstGeom prst="rect">
            <a:avLst/>
          </a:prstGeom>
          <a:effectLst>
            <a:outerShdw blurRad="50800" dist="38100" dir="2700000" algn="tl" rotWithShape="0">
              <a:prstClr val="black">
                <a:alpha val="40000"/>
              </a:prstClr>
            </a:outerShdw>
          </a:effectLst>
        </p:spPr>
      </p:pic>
      <p:pic>
        <p:nvPicPr>
          <p:cNvPr id="15" name="Picture 14" descr="Logo&#10;&#10;Description automatically generated">
            <a:extLst>
              <a:ext uri="{FF2B5EF4-FFF2-40B4-BE49-F238E27FC236}">
                <a16:creationId xmlns:a16="http://schemas.microsoft.com/office/drawing/2014/main" id="{2034F4E1-9D06-41BC-AB9F-18C1E12479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1013" y="529373"/>
            <a:ext cx="2289974" cy="1510989"/>
          </a:xfrm>
          <a:prstGeom prst="rect">
            <a:avLst/>
          </a:prstGeom>
          <a:effectLst>
            <a:outerShdw blurRad="50800" dist="38100" dir="2700000" algn="tl" rotWithShape="0">
              <a:prstClr val="black">
                <a:alpha val="40000"/>
              </a:prstClr>
            </a:outerShdw>
          </a:effectLst>
        </p:spPr>
      </p:pic>
      <p:pic>
        <p:nvPicPr>
          <p:cNvPr id="12" name="Picture 11" descr="Logo&#10;&#10;Description automatically generated">
            <a:extLst>
              <a:ext uri="{FF2B5EF4-FFF2-40B4-BE49-F238E27FC236}">
                <a16:creationId xmlns:a16="http://schemas.microsoft.com/office/drawing/2014/main" id="{FFE4FD95-CFF2-4512-BB74-37BC64DE04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0631" y="296964"/>
            <a:ext cx="1841349" cy="1841349"/>
          </a:xfrm>
          <a:prstGeom prst="rect">
            <a:avLst/>
          </a:prstGeom>
          <a:effectLst>
            <a:outerShdw blurRad="50800" dist="38100" dir="2700000" algn="tl" rotWithShape="0">
              <a:prstClr val="black">
                <a:alpha val="40000"/>
              </a:prstClr>
            </a:outerShdw>
          </a:effectLst>
        </p:spPr>
      </p:pic>
      <p:sp>
        <p:nvSpPr>
          <p:cNvPr id="2" name="Google Shape;105;p13">
            <a:extLst>
              <a:ext uri="{FF2B5EF4-FFF2-40B4-BE49-F238E27FC236}">
                <a16:creationId xmlns:a16="http://schemas.microsoft.com/office/drawing/2014/main" id="{FF492DE4-121D-24B1-D871-E8546B959070}"/>
              </a:ext>
            </a:extLst>
          </p:cNvPr>
          <p:cNvSpPr txBox="1">
            <a:spLocks/>
          </p:cNvSpPr>
          <p:nvPr/>
        </p:nvSpPr>
        <p:spPr>
          <a:xfrm>
            <a:off x="178911" y="3270857"/>
            <a:ext cx="11848030" cy="1448250"/>
          </a:xfrm>
          <a:prstGeom prst="rect">
            <a:avLst/>
          </a:prstGeom>
        </p:spPr>
        <p:txBody>
          <a:bodyPr vert="horz" lIns="91440" tIns="45720" rIns="91440" bIns="45720" rtlCol="0" anchor="b">
            <a:noAutofit/>
          </a:bodyPr>
          <a:lstStyle>
            <a:lvl1pPr algn="ctr">
              <a:lnSpc>
                <a:spcPct val="90000"/>
              </a:lnSpc>
              <a:spcBef>
                <a:spcPct val="0"/>
              </a:spcBef>
              <a:buNone/>
              <a:defRPr sz="6000" b="1">
                <a:solidFill>
                  <a:srgbClr val="004EB2"/>
                </a:solidFill>
                <a:effectLst>
                  <a:outerShdw blurRad="38100" dist="38100" dir="2700000" algn="tl">
                    <a:srgbClr val="000000">
                      <a:alpha val="43137"/>
                    </a:srgbClr>
                  </a:outerShdw>
                </a:effectLst>
                <a:latin typeface="Arial Rounded MT Bold"/>
                <a:ea typeface="+mj-ea"/>
                <a:cs typeface="+mj-cs"/>
              </a:defRPr>
            </a:lvl1pPr>
          </a:lstStyle>
          <a:p>
            <a:r>
              <a:rPr lang="en-US" sz="4400" dirty="0">
                <a:solidFill>
                  <a:schemeClr val="tx1"/>
                </a:solidFill>
              </a:rPr>
              <a:t>Washington Suburban Transit Commission </a:t>
            </a:r>
          </a:p>
        </p:txBody>
      </p:sp>
    </p:spTree>
    <p:extLst>
      <p:ext uri="{BB962C8B-B14F-4D97-AF65-F5344CB8AC3E}">
        <p14:creationId xmlns:p14="http://schemas.microsoft.com/office/powerpoint/2010/main" val="134502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07C44CE-9503-4FB3-93F8-2E74A70631B3}"/>
              </a:ext>
            </a:extLst>
          </p:cNvPr>
          <p:cNvSpPr/>
          <p:nvPr/>
        </p:nvSpPr>
        <p:spPr>
          <a:xfrm>
            <a:off x="0" y="6640830"/>
            <a:ext cx="12191980" cy="217170"/>
          </a:xfrm>
          <a:prstGeom prst="rect">
            <a:avLst/>
          </a:prstGeom>
          <a:solidFill>
            <a:srgbClr val="004EB2"/>
          </a:solidFill>
          <a:ln>
            <a:solidFill>
              <a:srgbClr val="004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1AA63949-CB31-45C9-8AC2-15340B015B3A}"/>
              </a:ext>
            </a:extLst>
          </p:cNvPr>
          <p:cNvCxnSpPr>
            <a:cxnSpLocks/>
          </p:cNvCxnSpPr>
          <p:nvPr/>
        </p:nvCxnSpPr>
        <p:spPr>
          <a:xfrm>
            <a:off x="0" y="6558534"/>
            <a:ext cx="12192000" cy="0"/>
          </a:xfrm>
          <a:prstGeom prst="line">
            <a:avLst/>
          </a:prstGeom>
          <a:ln w="38100">
            <a:solidFill>
              <a:srgbClr val="EFD737"/>
            </a:solidFill>
          </a:ln>
        </p:spPr>
        <p:style>
          <a:lnRef idx="1">
            <a:schemeClr val="accent1"/>
          </a:lnRef>
          <a:fillRef idx="0">
            <a:schemeClr val="accent1"/>
          </a:fillRef>
          <a:effectRef idx="0">
            <a:schemeClr val="accent1"/>
          </a:effectRef>
          <a:fontRef idx="minor">
            <a:schemeClr val="tx1"/>
          </a:fontRef>
        </p:style>
      </p:cxnSp>
      <p:pic>
        <p:nvPicPr>
          <p:cNvPr id="20" name="Picture 19" descr="Background pattern&#10;&#10;Description automatically generated">
            <a:extLst>
              <a:ext uri="{FF2B5EF4-FFF2-40B4-BE49-F238E27FC236}">
                <a16:creationId xmlns:a16="http://schemas.microsoft.com/office/drawing/2014/main" id="{AE9E17AA-7C37-4E7E-95E7-4897B91E0CC9}"/>
              </a:ext>
            </a:extLst>
          </p:cNvPr>
          <p:cNvPicPr>
            <a:picLocks noChangeAspect="1"/>
          </p:cNvPicPr>
          <p:nvPr/>
        </p:nvPicPr>
        <p:blipFill rotWithShape="1">
          <a:blip r:embed="rId2">
            <a:extLst>
              <a:ext uri="{28A0092B-C50C-407E-A947-70E740481C1C}">
                <a14:useLocalDpi xmlns:a14="http://schemas.microsoft.com/office/drawing/2010/main" val="0"/>
              </a:ext>
            </a:extLst>
          </a:blip>
          <a:srcRect t="4698" b="67430"/>
          <a:stretch/>
        </p:blipFill>
        <p:spPr>
          <a:xfrm>
            <a:off x="-2" y="-201353"/>
            <a:ext cx="12192000" cy="970482"/>
          </a:xfrm>
          <a:prstGeom prst="rect">
            <a:avLst/>
          </a:prstGeom>
        </p:spPr>
      </p:pic>
      <p:pic>
        <p:nvPicPr>
          <p:cNvPr id="22" name="Picture 21" descr="Logo&#10;&#10;Description automatically generated">
            <a:extLst>
              <a:ext uri="{FF2B5EF4-FFF2-40B4-BE49-F238E27FC236}">
                <a16:creationId xmlns:a16="http://schemas.microsoft.com/office/drawing/2014/main" id="{1D2F1593-DB04-447F-A016-60F948958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95" y="-139230"/>
            <a:ext cx="923474" cy="925154"/>
          </a:xfrm>
          <a:prstGeom prst="rect">
            <a:avLst/>
          </a:prstGeom>
          <a:effectLst>
            <a:outerShdw blurRad="50800" dist="38100" dir="2700000" algn="tl" rotWithShape="0">
              <a:prstClr val="black">
                <a:alpha val="40000"/>
              </a:prstClr>
            </a:outerShdw>
          </a:effectLst>
        </p:spPr>
      </p:pic>
      <p:pic>
        <p:nvPicPr>
          <p:cNvPr id="12" name="Picture 11" descr="A picture containing logo&#10;&#10;Description automatically generated">
            <a:extLst>
              <a:ext uri="{FF2B5EF4-FFF2-40B4-BE49-F238E27FC236}">
                <a16:creationId xmlns:a16="http://schemas.microsoft.com/office/drawing/2014/main" id="{A54D9623-15BE-4D0D-A1B0-EBC15D9C15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9576" y="-222588"/>
            <a:ext cx="923474" cy="923474"/>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0E257A8D-69B5-0323-751E-390EE8BD20EA}"/>
              </a:ext>
            </a:extLst>
          </p:cNvPr>
          <p:cNvSpPr txBox="1"/>
          <p:nvPr/>
        </p:nvSpPr>
        <p:spPr>
          <a:xfrm>
            <a:off x="1275169" y="-97495"/>
            <a:ext cx="9574801" cy="707886"/>
          </a:xfrm>
          <a:prstGeom prst="rect">
            <a:avLst/>
          </a:prstGeom>
          <a:noFill/>
        </p:spPr>
        <p:txBody>
          <a:bodyPr wrap="square">
            <a:spAutoFit/>
          </a:bodyPr>
          <a:lstStyle/>
          <a:p>
            <a:pPr algn="ctr"/>
            <a:r>
              <a:rPr lang="en-US" sz="4000" dirty="0">
                <a:solidFill>
                  <a:schemeClr val="bg1"/>
                </a:solidFill>
                <a:effectLst>
                  <a:outerShdw blurRad="38100" dist="38100" dir="2700000" algn="tl">
                    <a:srgbClr val="000000">
                      <a:alpha val="43137"/>
                    </a:srgbClr>
                  </a:outerShdw>
                </a:effectLst>
                <a:latin typeface="Raleway"/>
              </a:rPr>
              <a:t>Transit Forward</a:t>
            </a:r>
          </a:p>
        </p:txBody>
      </p:sp>
      <p:sp>
        <p:nvSpPr>
          <p:cNvPr id="2" name="Content Placeholder 3">
            <a:extLst>
              <a:ext uri="{FF2B5EF4-FFF2-40B4-BE49-F238E27FC236}">
                <a16:creationId xmlns:a16="http://schemas.microsoft.com/office/drawing/2014/main" id="{5BC6D36E-9773-BE7A-D434-51842384F181}"/>
              </a:ext>
            </a:extLst>
          </p:cNvPr>
          <p:cNvSpPr txBox="1">
            <a:spLocks/>
          </p:cNvSpPr>
          <p:nvPr/>
        </p:nvSpPr>
        <p:spPr>
          <a:xfrm>
            <a:off x="471736" y="1176334"/>
            <a:ext cx="10774907" cy="7858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14000"/>
              </a:lnSpc>
              <a:spcBef>
                <a:spcPts val="600"/>
              </a:spcBef>
              <a:spcAft>
                <a:spcPts val="0"/>
              </a:spcAft>
              <a:buClr>
                <a:srgbClr val="FF8700"/>
              </a:buClr>
              <a:buSzPts val="3000"/>
              <a:buFont typeface="Roboto"/>
              <a:buChar char="▸"/>
              <a:defRPr sz="2000" b="0" i="0" u="none" strike="noStrike" cap="none">
                <a:solidFill>
                  <a:srgbClr val="222222"/>
                </a:solidFill>
                <a:latin typeface="+mj-lt"/>
                <a:ea typeface="Roboto"/>
                <a:cs typeface="Roboto"/>
                <a:sym typeface="Roboto"/>
              </a:defRPr>
            </a:lvl1pPr>
            <a:lvl2pPr marL="914400" marR="0" lvl="1" indent="-381000" algn="l" rtl="0">
              <a:lnSpc>
                <a:spcPct val="114000"/>
              </a:lnSpc>
              <a:spcBef>
                <a:spcPts val="0"/>
              </a:spcBef>
              <a:spcAft>
                <a:spcPts val="0"/>
              </a:spcAft>
              <a:buClr>
                <a:srgbClr val="FF8700"/>
              </a:buClr>
              <a:buSzPts val="2400"/>
              <a:buFont typeface="Roboto"/>
              <a:buChar char="▹"/>
              <a:defRPr sz="1600" b="0" i="0" u="none" strike="noStrike" cap="none">
                <a:solidFill>
                  <a:srgbClr val="222222"/>
                </a:solidFill>
                <a:latin typeface="+mj-lt"/>
                <a:ea typeface="Roboto"/>
                <a:cs typeface="Roboto"/>
                <a:sym typeface="Roboto"/>
              </a:defRPr>
            </a:lvl2pPr>
            <a:lvl3pPr marL="1371600" marR="0" lvl="2" indent="-381000" algn="l" rtl="0">
              <a:lnSpc>
                <a:spcPct val="114000"/>
              </a:lnSpc>
              <a:spcBef>
                <a:spcPts val="0"/>
              </a:spcBef>
              <a:spcAft>
                <a:spcPts val="0"/>
              </a:spcAft>
              <a:buClr>
                <a:srgbClr val="FF8700"/>
              </a:buClr>
              <a:buSzPts val="2400"/>
              <a:buFont typeface="Roboto"/>
              <a:buChar char="▹"/>
              <a:defRPr sz="1600" b="0" i="0" u="none" strike="noStrike" cap="none">
                <a:solidFill>
                  <a:srgbClr val="222222"/>
                </a:solidFill>
                <a:latin typeface="+mj-lt"/>
                <a:ea typeface="Roboto"/>
                <a:cs typeface="Roboto"/>
                <a:sym typeface="Roboto"/>
              </a:defRPr>
            </a:lvl3pPr>
            <a:lvl4pPr marL="1828800" marR="0" lvl="3" indent="-342900" algn="l" rtl="0">
              <a:lnSpc>
                <a:spcPct val="114000"/>
              </a:lnSpc>
              <a:spcBef>
                <a:spcPts val="0"/>
              </a:spcBef>
              <a:spcAft>
                <a:spcPts val="0"/>
              </a:spcAft>
              <a:buClr>
                <a:srgbClr val="FF8700"/>
              </a:buClr>
              <a:buSzPts val="1800"/>
              <a:buFont typeface="Roboto"/>
              <a:buChar char="▹"/>
              <a:defRPr sz="1200" b="0" i="0" u="none" strike="noStrike" cap="none">
                <a:solidFill>
                  <a:srgbClr val="222222"/>
                </a:solidFill>
                <a:latin typeface="+mj-lt"/>
                <a:ea typeface="Roboto"/>
                <a:cs typeface="Roboto"/>
                <a:sym typeface="Roboto"/>
              </a:defRPr>
            </a:lvl4pPr>
            <a:lvl5pPr marL="2286000" marR="0" lvl="4" indent="-342900" algn="l" rtl="0">
              <a:lnSpc>
                <a:spcPct val="114000"/>
              </a:lnSpc>
              <a:spcBef>
                <a:spcPts val="0"/>
              </a:spcBef>
              <a:spcAft>
                <a:spcPts val="0"/>
              </a:spcAft>
              <a:buClr>
                <a:srgbClr val="FF8700"/>
              </a:buClr>
              <a:buSzPts val="1800"/>
              <a:buFont typeface="Roboto"/>
              <a:buChar char="▹"/>
              <a:defRPr sz="1200" b="0" i="0" u="none" strike="noStrike" cap="none">
                <a:solidFill>
                  <a:srgbClr val="222222"/>
                </a:solidFill>
                <a:latin typeface="+mj-lt"/>
                <a:ea typeface="Roboto"/>
                <a:cs typeface="Roboto"/>
                <a:sym typeface="Roboto"/>
              </a:defRPr>
            </a:lvl5pPr>
            <a:lvl6pPr marL="2743200" marR="0" lvl="5" indent="-342900" algn="l" rtl="0">
              <a:lnSpc>
                <a:spcPct val="100000"/>
              </a:lnSpc>
              <a:spcBef>
                <a:spcPts val="0"/>
              </a:spcBef>
              <a:spcAft>
                <a:spcPts val="0"/>
              </a:spcAft>
              <a:buClr>
                <a:srgbClr val="FF8700"/>
              </a:buClr>
              <a:buSzPts val="1800"/>
              <a:buFont typeface="Roboto"/>
              <a:buChar char="▹"/>
              <a:defRPr sz="1800" b="0" i="0" u="none" strike="noStrike" cap="none">
                <a:solidFill>
                  <a:srgbClr val="222222"/>
                </a:solidFill>
                <a:latin typeface="Roboto"/>
                <a:ea typeface="Roboto"/>
                <a:cs typeface="Roboto"/>
                <a:sym typeface="Roboto"/>
              </a:defRPr>
            </a:lvl6pPr>
            <a:lvl7pPr marL="3200400" marR="0" lvl="6" indent="-342900" algn="l" rtl="0">
              <a:lnSpc>
                <a:spcPct val="100000"/>
              </a:lnSpc>
              <a:spcBef>
                <a:spcPts val="0"/>
              </a:spcBef>
              <a:spcAft>
                <a:spcPts val="0"/>
              </a:spcAft>
              <a:buClr>
                <a:srgbClr val="FF8700"/>
              </a:buClr>
              <a:buSzPts val="1800"/>
              <a:buFont typeface="Roboto"/>
              <a:buChar char="▹"/>
              <a:defRPr sz="1800" b="0" i="0" u="none" strike="noStrike" cap="none">
                <a:solidFill>
                  <a:srgbClr val="222222"/>
                </a:solidFill>
                <a:latin typeface="Roboto"/>
                <a:ea typeface="Roboto"/>
                <a:cs typeface="Roboto"/>
                <a:sym typeface="Roboto"/>
              </a:defRPr>
            </a:lvl7pPr>
            <a:lvl8pPr marL="3657600" marR="0" lvl="7" indent="-342900" algn="l" rtl="0">
              <a:lnSpc>
                <a:spcPct val="100000"/>
              </a:lnSpc>
              <a:spcBef>
                <a:spcPts val="0"/>
              </a:spcBef>
              <a:spcAft>
                <a:spcPts val="0"/>
              </a:spcAft>
              <a:buClr>
                <a:srgbClr val="FF8700"/>
              </a:buClr>
              <a:buSzPts val="1800"/>
              <a:buFont typeface="Roboto"/>
              <a:buChar char="▹"/>
              <a:defRPr sz="1800" b="0" i="0" u="none" strike="noStrike" cap="none">
                <a:solidFill>
                  <a:srgbClr val="222222"/>
                </a:solidFill>
                <a:latin typeface="Roboto"/>
                <a:ea typeface="Roboto"/>
                <a:cs typeface="Roboto"/>
                <a:sym typeface="Roboto"/>
              </a:defRPr>
            </a:lvl8pPr>
            <a:lvl9pPr marL="4114800" marR="0" lvl="8" indent="-342900" algn="l" rtl="0">
              <a:lnSpc>
                <a:spcPct val="100000"/>
              </a:lnSpc>
              <a:spcBef>
                <a:spcPts val="0"/>
              </a:spcBef>
              <a:spcAft>
                <a:spcPts val="0"/>
              </a:spcAft>
              <a:buClr>
                <a:srgbClr val="FF8700"/>
              </a:buClr>
              <a:buSzPts val="1800"/>
              <a:buFont typeface="Roboto"/>
              <a:buChar char="▹"/>
              <a:defRPr sz="1800" b="0" i="0" u="none" strike="noStrike" cap="none">
                <a:solidFill>
                  <a:srgbClr val="222222"/>
                </a:solidFill>
                <a:latin typeface="Roboto"/>
                <a:ea typeface="Roboto"/>
                <a:cs typeface="Roboto"/>
                <a:sym typeface="Roboto"/>
              </a:defRPr>
            </a:lvl9pPr>
          </a:lstStyle>
          <a:p>
            <a:pPr>
              <a:buClr>
                <a:srgbClr val="E7511E"/>
              </a:buClr>
            </a:pPr>
            <a:r>
              <a:rPr lang="en-US" sz="2800" b="1" dirty="0">
                <a:solidFill>
                  <a:srgbClr val="23338A"/>
                </a:solidFill>
                <a:latin typeface="Poppins" panose="00000500000000000000" pitchFamily="2" charset="0"/>
                <a:cs typeface="Poppins" panose="00000500000000000000" pitchFamily="2" charset="0"/>
              </a:rPr>
              <a:t>Transit Forward continues to analyze the quality, effectiveness, and delivery of services:</a:t>
            </a:r>
            <a:endParaRPr lang="en-US" sz="2800" dirty="0">
              <a:latin typeface="Poppins" panose="00000500000000000000" pitchFamily="2" charset="0"/>
              <a:cs typeface="Poppins" panose="00000500000000000000" pitchFamily="2" charset="0"/>
            </a:endParaRPr>
          </a:p>
        </p:txBody>
      </p:sp>
      <p:sp>
        <p:nvSpPr>
          <p:cNvPr id="3" name="Content Placeholder 3">
            <a:extLst>
              <a:ext uri="{FF2B5EF4-FFF2-40B4-BE49-F238E27FC236}">
                <a16:creationId xmlns:a16="http://schemas.microsoft.com/office/drawing/2014/main" id="{02ABEC8E-582F-FB86-2163-E2649A58BEA1}"/>
              </a:ext>
            </a:extLst>
          </p:cNvPr>
          <p:cNvSpPr txBox="1">
            <a:spLocks/>
          </p:cNvSpPr>
          <p:nvPr/>
        </p:nvSpPr>
        <p:spPr>
          <a:xfrm>
            <a:off x="741258" y="2928913"/>
            <a:ext cx="10108712" cy="26440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a:spcAft>
                <a:spcPts val="600"/>
              </a:spcAft>
              <a:buClr>
                <a:srgbClr val="E7511E"/>
              </a:buClr>
            </a:pPr>
            <a:r>
              <a:rPr lang="en-US" sz="2400" dirty="0">
                <a:latin typeface="Poppins" panose="00000500000000000000" pitchFamily="2" charset="0"/>
                <a:cs typeface="Poppins" panose="00000500000000000000" pitchFamily="2" charset="0"/>
              </a:rPr>
              <a:t>We are implementing </a:t>
            </a:r>
            <a:r>
              <a:rPr lang="en-US" sz="2400" b="1" dirty="0">
                <a:solidFill>
                  <a:srgbClr val="E7511E"/>
                </a:solidFill>
                <a:latin typeface="Poppins" panose="00000500000000000000" pitchFamily="2" charset="0"/>
                <a:cs typeface="Poppins" panose="00000500000000000000" pitchFamily="2" charset="0"/>
              </a:rPr>
              <a:t>updated operational procedures </a:t>
            </a:r>
            <a:r>
              <a:rPr lang="en-US" sz="2400" dirty="0">
                <a:latin typeface="Poppins" panose="00000500000000000000" pitchFamily="2" charset="0"/>
                <a:cs typeface="Poppins" panose="00000500000000000000" pitchFamily="2" charset="0"/>
              </a:rPr>
              <a:t>– new handbooks, enhances safety measures</a:t>
            </a:r>
          </a:p>
          <a:p>
            <a:pPr marL="628650">
              <a:spcAft>
                <a:spcPts val="600"/>
              </a:spcAft>
              <a:buClr>
                <a:srgbClr val="E7511E"/>
              </a:buClr>
            </a:pPr>
            <a:r>
              <a:rPr lang="en-US" sz="2400" dirty="0">
                <a:latin typeface="Poppins" panose="00000500000000000000" pitchFamily="2" charset="0"/>
                <a:cs typeface="Poppins" panose="00000500000000000000" pitchFamily="2" charset="0"/>
              </a:rPr>
              <a:t>Funding has been identified for a </a:t>
            </a:r>
            <a:r>
              <a:rPr lang="en-US" sz="2400" b="1" dirty="0">
                <a:solidFill>
                  <a:srgbClr val="E7511E"/>
                </a:solidFill>
                <a:latin typeface="Poppins" panose="00000500000000000000" pitchFamily="2" charset="0"/>
                <a:cs typeface="Poppins" panose="00000500000000000000" pitchFamily="2" charset="0"/>
              </a:rPr>
              <a:t>new </a:t>
            </a:r>
            <a:r>
              <a:rPr lang="en-US" sz="2600" b="1" dirty="0">
                <a:solidFill>
                  <a:srgbClr val="E7511E"/>
                </a:solidFill>
                <a:latin typeface="Poppins" panose="00000500000000000000" pitchFamily="2" charset="0"/>
                <a:cs typeface="Poppins" panose="00000500000000000000" pitchFamily="2" charset="0"/>
              </a:rPr>
              <a:t>transit</a:t>
            </a:r>
            <a:r>
              <a:rPr lang="en-US" sz="2400" b="1" dirty="0">
                <a:solidFill>
                  <a:srgbClr val="E7511E"/>
                </a:solidFill>
                <a:latin typeface="Poppins" panose="00000500000000000000" pitchFamily="2" charset="0"/>
                <a:cs typeface="Poppins" panose="00000500000000000000" pitchFamily="2" charset="0"/>
              </a:rPr>
              <a:t> facility feasibility study</a:t>
            </a:r>
            <a:r>
              <a:rPr lang="en-US" sz="2400" dirty="0">
                <a:latin typeface="Poppins" panose="00000500000000000000" pitchFamily="2" charset="0"/>
                <a:cs typeface="Poppins" panose="00000500000000000000" pitchFamily="2" charset="0"/>
              </a:rPr>
              <a:t>, phases one &amp; two of the microgrid project, additional charging infrastructure</a:t>
            </a:r>
          </a:p>
          <a:p>
            <a:pPr marL="628650">
              <a:spcAft>
                <a:spcPts val="600"/>
              </a:spcAft>
              <a:buClr>
                <a:srgbClr val="E7511E"/>
              </a:buClr>
            </a:pPr>
            <a:r>
              <a:rPr lang="en-US" sz="2400" dirty="0">
                <a:latin typeface="Poppins" panose="00000500000000000000" pitchFamily="2" charset="0"/>
                <a:cs typeface="Poppins" panose="00000500000000000000" pitchFamily="2" charset="0"/>
              </a:rPr>
              <a:t>Launched the </a:t>
            </a:r>
            <a:r>
              <a:rPr lang="en-US" sz="2400" b="1" dirty="0">
                <a:solidFill>
                  <a:srgbClr val="E7511E"/>
                </a:solidFill>
                <a:latin typeface="Poppins" panose="00000500000000000000" pitchFamily="2" charset="0"/>
                <a:cs typeface="Poppins" panose="00000500000000000000" pitchFamily="2" charset="0"/>
              </a:rPr>
              <a:t>transit experience team </a:t>
            </a:r>
            <a:r>
              <a:rPr lang="en-US" sz="2400" dirty="0">
                <a:latin typeface="Poppins" panose="00000500000000000000" pitchFamily="2" charset="0"/>
                <a:cs typeface="Poppins" panose="00000500000000000000" pitchFamily="2" charset="0"/>
              </a:rPr>
              <a:t>that interacts with existing and potential riders weekly.</a:t>
            </a:r>
            <a:endParaRPr lang="en-US" sz="2400" dirty="0">
              <a:solidFill>
                <a:schemeClr val="tx2">
                  <a:lumMod val="25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60786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07C44CE-9503-4FB3-93F8-2E74A70631B3}"/>
              </a:ext>
            </a:extLst>
          </p:cNvPr>
          <p:cNvSpPr/>
          <p:nvPr/>
        </p:nvSpPr>
        <p:spPr>
          <a:xfrm>
            <a:off x="0" y="6640830"/>
            <a:ext cx="12191980" cy="217170"/>
          </a:xfrm>
          <a:prstGeom prst="rect">
            <a:avLst/>
          </a:prstGeom>
          <a:solidFill>
            <a:srgbClr val="004EB2"/>
          </a:solidFill>
          <a:ln>
            <a:solidFill>
              <a:srgbClr val="004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1AA63949-CB31-45C9-8AC2-15340B015B3A}"/>
              </a:ext>
            </a:extLst>
          </p:cNvPr>
          <p:cNvCxnSpPr>
            <a:cxnSpLocks/>
          </p:cNvCxnSpPr>
          <p:nvPr/>
        </p:nvCxnSpPr>
        <p:spPr>
          <a:xfrm>
            <a:off x="0" y="6558534"/>
            <a:ext cx="12192000" cy="0"/>
          </a:xfrm>
          <a:prstGeom prst="line">
            <a:avLst/>
          </a:prstGeom>
          <a:ln w="38100">
            <a:solidFill>
              <a:srgbClr val="EFD737"/>
            </a:solidFill>
          </a:ln>
        </p:spPr>
        <p:style>
          <a:lnRef idx="1">
            <a:schemeClr val="accent1"/>
          </a:lnRef>
          <a:fillRef idx="0">
            <a:schemeClr val="accent1"/>
          </a:fillRef>
          <a:effectRef idx="0">
            <a:schemeClr val="accent1"/>
          </a:effectRef>
          <a:fontRef idx="minor">
            <a:schemeClr val="tx1"/>
          </a:fontRef>
        </p:style>
      </p:cxnSp>
      <p:pic>
        <p:nvPicPr>
          <p:cNvPr id="20" name="Picture 19" descr="Background pattern&#10;&#10;Description automatically generated">
            <a:extLst>
              <a:ext uri="{FF2B5EF4-FFF2-40B4-BE49-F238E27FC236}">
                <a16:creationId xmlns:a16="http://schemas.microsoft.com/office/drawing/2014/main" id="{AE9E17AA-7C37-4E7E-95E7-4897B91E0CC9}"/>
              </a:ext>
            </a:extLst>
          </p:cNvPr>
          <p:cNvPicPr>
            <a:picLocks noChangeAspect="1"/>
          </p:cNvPicPr>
          <p:nvPr/>
        </p:nvPicPr>
        <p:blipFill rotWithShape="1">
          <a:blip r:embed="rId2">
            <a:extLst>
              <a:ext uri="{28A0092B-C50C-407E-A947-70E740481C1C}">
                <a14:useLocalDpi xmlns:a14="http://schemas.microsoft.com/office/drawing/2010/main" val="0"/>
              </a:ext>
            </a:extLst>
          </a:blip>
          <a:srcRect t="4698" b="67430"/>
          <a:stretch/>
        </p:blipFill>
        <p:spPr>
          <a:xfrm>
            <a:off x="-2" y="-201353"/>
            <a:ext cx="12192000" cy="970482"/>
          </a:xfrm>
          <a:prstGeom prst="rect">
            <a:avLst/>
          </a:prstGeom>
        </p:spPr>
      </p:pic>
      <p:pic>
        <p:nvPicPr>
          <p:cNvPr id="22" name="Picture 21" descr="Logo&#10;&#10;Description automatically generated">
            <a:extLst>
              <a:ext uri="{FF2B5EF4-FFF2-40B4-BE49-F238E27FC236}">
                <a16:creationId xmlns:a16="http://schemas.microsoft.com/office/drawing/2014/main" id="{1D2F1593-DB04-447F-A016-60F948958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95" y="-139230"/>
            <a:ext cx="923474" cy="925154"/>
          </a:xfrm>
          <a:prstGeom prst="rect">
            <a:avLst/>
          </a:prstGeom>
          <a:effectLst>
            <a:outerShdw blurRad="50800" dist="38100" dir="2700000" algn="tl" rotWithShape="0">
              <a:prstClr val="black">
                <a:alpha val="40000"/>
              </a:prstClr>
            </a:outerShdw>
          </a:effectLst>
        </p:spPr>
      </p:pic>
      <p:pic>
        <p:nvPicPr>
          <p:cNvPr id="12" name="Picture 11" descr="A picture containing logo&#10;&#10;Description automatically generated">
            <a:extLst>
              <a:ext uri="{FF2B5EF4-FFF2-40B4-BE49-F238E27FC236}">
                <a16:creationId xmlns:a16="http://schemas.microsoft.com/office/drawing/2014/main" id="{A54D9623-15BE-4D0D-A1B0-EBC15D9C15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9576" y="-222588"/>
            <a:ext cx="923474" cy="923474"/>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0E257A8D-69B5-0323-751E-390EE8BD20EA}"/>
              </a:ext>
            </a:extLst>
          </p:cNvPr>
          <p:cNvSpPr txBox="1"/>
          <p:nvPr/>
        </p:nvSpPr>
        <p:spPr>
          <a:xfrm>
            <a:off x="1275169" y="-105363"/>
            <a:ext cx="9574801" cy="707886"/>
          </a:xfrm>
          <a:prstGeom prst="rect">
            <a:avLst/>
          </a:prstGeom>
          <a:noFill/>
        </p:spPr>
        <p:txBody>
          <a:bodyPr wrap="square">
            <a:spAutoFit/>
          </a:bodyPr>
          <a:lstStyle/>
          <a:p>
            <a:pPr algn="ctr"/>
            <a:r>
              <a:rPr lang="en-US" sz="4000" dirty="0">
                <a:solidFill>
                  <a:schemeClr val="bg1"/>
                </a:solidFill>
                <a:effectLst>
                  <a:outerShdw blurRad="38100" dist="38100" dir="2700000" algn="tl">
                    <a:srgbClr val="000000">
                      <a:alpha val="43137"/>
                    </a:srgbClr>
                  </a:outerShdw>
                </a:effectLst>
                <a:latin typeface="Raleway"/>
              </a:rPr>
              <a:t>Fall 2024 Service Change</a:t>
            </a:r>
          </a:p>
        </p:txBody>
      </p:sp>
      <p:sp>
        <p:nvSpPr>
          <p:cNvPr id="5" name="Content Placeholder 3">
            <a:extLst>
              <a:ext uri="{FF2B5EF4-FFF2-40B4-BE49-F238E27FC236}">
                <a16:creationId xmlns:a16="http://schemas.microsoft.com/office/drawing/2014/main" id="{E4ABD543-F7A4-F46D-7BAC-B50DFD297733}"/>
              </a:ext>
            </a:extLst>
          </p:cNvPr>
          <p:cNvSpPr txBox="1">
            <a:spLocks/>
          </p:cNvSpPr>
          <p:nvPr/>
        </p:nvSpPr>
        <p:spPr>
          <a:xfrm>
            <a:off x="234669" y="1277934"/>
            <a:ext cx="10774907" cy="7858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14000"/>
              </a:lnSpc>
              <a:spcBef>
                <a:spcPts val="600"/>
              </a:spcBef>
              <a:spcAft>
                <a:spcPts val="0"/>
              </a:spcAft>
              <a:buClr>
                <a:srgbClr val="FF8700"/>
              </a:buClr>
              <a:buSzPts val="3000"/>
              <a:buFont typeface="Roboto"/>
              <a:buChar char="▸"/>
              <a:defRPr sz="2000" b="0" i="0" u="none" strike="noStrike" cap="none">
                <a:solidFill>
                  <a:srgbClr val="222222"/>
                </a:solidFill>
                <a:latin typeface="+mj-lt"/>
                <a:ea typeface="Roboto"/>
                <a:cs typeface="Roboto"/>
                <a:sym typeface="Roboto"/>
              </a:defRPr>
            </a:lvl1pPr>
            <a:lvl2pPr marL="914400" marR="0" lvl="1" indent="-381000" algn="l" rtl="0">
              <a:lnSpc>
                <a:spcPct val="114000"/>
              </a:lnSpc>
              <a:spcBef>
                <a:spcPts val="0"/>
              </a:spcBef>
              <a:spcAft>
                <a:spcPts val="0"/>
              </a:spcAft>
              <a:buClr>
                <a:srgbClr val="FF8700"/>
              </a:buClr>
              <a:buSzPts val="2400"/>
              <a:buFont typeface="Roboto"/>
              <a:buChar char="▹"/>
              <a:defRPr sz="1600" b="0" i="0" u="none" strike="noStrike" cap="none">
                <a:solidFill>
                  <a:srgbClr val="222222"/>
                </a:solidFill>
                <a:latin typeface="+mj-lt"/>
                <a:ea typeface="Roboto"/>
                <a:cs typeface="Roboto"/>
                <a:sym typeface="Roboto"/>
              </a:defRPr>
            </a:lvl2pPr>
            <a:lvl3pPr marL="1371600" marR="0" lvl="2" indent="-381000" algn="l" rtl="0">
              <a:lnSpc>
                <a:spcPct val="114000"/>
              </a:lnSpc>
              <a:spcBef>
                <a:spcPts val="0"/>
              </a:spcBef>
              <a:spcAft>
                <a:spcPts val="0"/>
              </a:spcAft>
              <a:buClr>
                <a:srgbClr val="FF8700"/>
              </a:buClr>
              <a:buSzPts val="2400"/>
              <a:buFont typeface="Roboto"/>
              <a:buChar char="▹"/>
              <a:defRPr sz="1600" b="0" i="0" u="none" strike="noStrike" cap="none">
                <a:solidFill>
                  <a:srgbClr val="222222"/>
                </a:solidFill>
                <a:latin typeface="+mj-lt"/>
                <a:ea typeface="Roboto"/>
                <a:cs typeface="Roboto"/>
                <a:sym typeface="Roboto"/>
              </a:defRPr>
            </a:lvl3pPr>
            <a:lvl4pPr marL="1828800" marR="0" lvl="3" indent="-342900" algn="l" rtl="0">
              <a:lnSpc>
                <a:spcPct val="114000"/>
              </a:lnSpc>
              <a:spcBef>
                <a:spcPts val="0"/>
              </a:spcBef>
              <a:spcAft>
                <a:spcPts val="0"/>
              </a:spcAft>
              <a:buClr>
                <a:srgbClr val="FF8700"/>
              </a:buClr>
              <a:buSzPts val="1800"/>
              <a:buFont typeface="Roboto"/>
              <a:buChar char="▹"/>
              <a:defRPr sz="1200" b="0" i="0" u="none" strike="noStrike" cap="none">
                <a:solidFill>
                  <a:srgbClr val="222222"/>
                </a:solidFill>
                <a:latin typeface="+mj-lt"/>
                <a:ea typeface="Roboto"/>
                <a:cs typeface="Roboto"/>
                <a:sym typeface="Roboto"/>
              </a:defRPr>
            </a:lvl4pPr>
            <a:lvl5pPr marL="2286000" marR="0" lvl="4" indent="-342900" algn="l" rtl="0">
              <a:lnSpc>
                <a:spcPct val="114000"/>
              </a:lnSpc>
              <a:spcBef>
                <a:spcPts val="0"/>
              </a:spcBef>
              <a:spcAft>
                <a:spcPts val="0"/>
              </a:spcAft>
              <a:buClr>
                <a:srgbClr val="FF8700"/>
              </a:buClr>
              <a:buSzPts val="1800"/>
              <a:buFont typeface="Roboto"/>
              <a:buChar char="▹"/>
              <a:defRPr sz="1200" b="0" i="0" u="none" strike="noStrike" cap="none">
                <a:solidFill>
                  <a:srgbClr val="222222"/>
                </a:solidFill>
                <a:latin typeface="+mj-lt"/>
                <a:ea typeface="Roboto"/>
                <a:cs typeface="Roboto"/>
                <a:sym typeface="Roboto"/>
              </a:defRPr>
            </a:lvl5pPr>
            <a:lvl6pPr marL="2743200" marR="0" lvl="5" indent="-342900" algn="l" rtl="0">
              <a:lnSpc>
                <a:spcPct val="100000"/>
              </a:lnSpc>
              <a:spcBef>
                <a:spcPts val="0"/>
              </a:spcBef>
              <a:spcAft>
                <a:spcPts val="0"/>
              </a:spcAft>
              <a:buClr>
                <a:srgbClr val="FF8700"/>
              </a:buClr>
              <a:buSzPts val="1800"/>
              <a:buFont typeface="Roboto"/>
              <a:buChar char="▹"/>
              <a:defRPr sz="1800" b="0" i="0" u="none" strike="noStrike" cap="none">
                <a:solidFill>
                  <a:srgbClr val="222222"/>
                </a:solidFill>
                <a:latin typeface="Roboto"/>
                <a:ea typeface="Roboto"/>
                <a:cs typeface="Roboto"/>
                <a:sym typeface="Roboto"/>
              </a:defRPr>
            </a:lvl6pPr>
            <a:lvl7pPr marL="3200400" marR="0" lvl="6" indent="-342900" algn="l" rtl="0">
              <a:lnSpc>
                <a:spcPct val="100000"/>
              </a:lnSpc>
              <a:spcBef>
                <a:spcPts val="0"/>
              </a:spcBef>
              <a:spcAft>
                <a:spcPts val="0"/>
              </a:spcAft>
              <a:buClr>
                <a:srgbClr val="FF8700"/>
              </a:buClr>
              <a:buSzPts val="1800"/>
              <a:buFont typeface="Roboto"/>
              <a:buChar char="▹"/>
              <a:defRPr sz="1800" b="0" i="0" u="none" strike="noStrike" cap="none">
                <a:solidFill>
                  <a:srgbClr val="222222"/>
                </a:solidFill>
                <a:latin typeface="Roboto"/>
                <a:ea typeface="Roboto"/>
                <a:cs typeface="Roboto"/>
                <a:sym typeface="Roboto"/>
              </a:defRPr>
            </a:lvl7pPr>
            <a:lvl8pPr marL="3657600" marR="0" lvl="7" indent="-342900" algn="l" rtl="0">
              <a:lnSpc>
                <a:spcPct val="100000"/>
              </a:lnSpc>
              <a:spcBef>
                <a:spcPts val="0"/>
              </a:spcBef>
              <a:spcAft>
                <a:spcPts val="0"/>
              </a:spcAft>
              <a:buClr>
                <a:srgbClr val="FF8700"/>
              </a:buClr>
              <a:buSzPts val="1800"/>
              <a:buFont typeface="Roboto"/>
              <a:buChar char="▹"/>
              <a:defRPr sz="1800" b="0" i="0" u="none" strike="noStrike" cap="none">
                <a:solidFill>
                  <a:srgbClr val="222222"/>
                </a:solidFill>
                <a:latin typeface="Roboto"/>
                <a:ea typeface="Roboto"/>
                <a:cs typeface="Roboto"/>
                <a:sym typeface="Roboto"/>
              </a:defRPr>
            </a:lvl8pPr>
            <a:lvl9pPr marL="4114800" marR="0" lvl="8" indent="-342900" algn="l" rtl="0">
              <a:lnSpc>
                <a:spcPct val="100000"/>
              </a:lnSpc>
              <a:spcBef>
                <a:spcPts val="0"/>
              </a:spcBef>
              <a:spcAft>
                <a:spcPts val="0"/>
              </a:spcAft>
              <a:buClr>
                <a:srgbClr val="FF8700"/>
              </a:buClr>
              <a:buSzPts val="1800"/>
              <a:buFont typeface="Roboto"/>
              <a:buChar char="▹"/>
              <a:defRPr sz="1800" b="0" i="0" u="none" strike="noStrike" cap="none">
                <a:solidFill>
                  <a:srgbClr val="222222"/>
                </a:solidFill>
                <a:latin typeface="Roboto"/>
                <a:ea typeface="Roboto"/>
                <a:cs typeface="Roboto"/>
                <a:sym typeface="Roboto"/>
              </a:defRPr>
            </a:lvl9pPr>
          </a:lstStyle>
          <a:p>
            <a:pPr>
              <a:buClr>
                <a:srgbClr val="E7511E"/>
              </a:buClr>
            </a:pPr>
            <a:r>
              <a:rPr lang="en-US" sz="2800" b="1" dirty="0">
                <a:solidFill>
                  <a:srgbClr val="23338A"/>
                </a:solidFill>
                <a:latin typeface="Poppins" panose="00000500000000000000" pitchFamily="2" charset="0"/>
                <a:cs typeface="Poppins" panose="00000500000000000000" pitchFamily="2" charset="0"/>
              </a:rPr>
              <a:t>DPW&amp;T continually evaluates the progress and performance of our multi-modal transit services</a:t>
            </a:r>
            <a:endParaRPr lang="en-US" sz="2800" dirty="0">
              <a:latin typeface="Poppins" panose="00000500000000000000" pitchFamily="2" charset="0"/>
              <a:cs typeface="Poppins" panose="00000500000000000000" pitchFamily="2" charset="0"/>
            </a:endParaRPr>
          </a:p>
        </p:txBody>
      </p:sp>
      <p:sp>
        <p:nvSpPr>
          <p:cNvPr id="6" name="Content Placeholder 3">
            <a:extLst>
              <a:ext uri="{FF2B5EF4-FFF2-40B4-BE49-F238E27FC236}">
                <a16:creationId xmlns:a16="http://schemas.microsoft.com/office/drawing/2014/main" id="{25B1F354-EA1E-A0DC-5F96-341726A8A5FB}"/>
              </a:ext>
            </a:extLst>
          </p:cNvPr>
          <p:cNvSpPr txBox="1">
            <a:spLocks/>
          </p:cNvSpPr>
          <p:nvPr/>
        </p:nvSpPr>
        <p:spPr>
          <a:xfrm>
            <a:off x="637735" y="2926599"/>
            <a:ext cx="6184475" cy="26440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Poppins" panose="00000500000000000000" pitchFamily="2" charset="0"/>
                <a:cs typeface="Poppins" panose="00000500000000000000" pitchFamily="2" charset="0"/>
              </a:rPr>
              <a:t>Public and transit operator </a:t>
            </a:r>
            <a:r>
              <a:rPr lang="en-US" sz="2600" b="1" dirty="0">
                <a:solidFill>
                  <a:srgbClr val="E7511E"/>
                </a:solidFill>
                <a:latin typeface="Poppins" panose="00000500000000000000" pitchFamily="2" charset="0"/>
                <a:cs typeface="Poppins" panose="00000500000000000000" pitchFamily="2" charset="0"/>
              </a:rPr>
              <a:t>Engagement</a:t>
            </a:r>
          </a:p>
          <a:p>
            <a:r>
              <a:rPr lang="en-US" sz="2600" b="1" dirty="0">
                <a:solidFill>
                  <a:srgbClr val="E7511E"/>
                </a:solidFill>
                <a:latin typeface="Poppins" panose="00000500000000000000" pitchFamily="2" charset="0"/>
                <a:cs typeface="Poppins" panose="00000500000000000000" pitchFamily="2" charset="0"/>
              </a:rPr>
              <a:t>Analysis</a:t>
            </a:r>
            <a:r>
              <a:rPr lang="en-US" sz="2600" dirty="0">
                <a:latin typeface="Poppins" panose="00000500000000000000" pitchFamily="2" charset="0"/>
                <a:cs typeface="Poppins" panose="00000500000000000000" pitchFamily="2" charset="0"/>
              </a:rPr>
              <a:t> of transit data and draft recommendations</a:t>
            </a:r>
          </a:p>
          <a:p>
            <a:r>
              <a:rPr lang="en-US" sz="2600" b="1" dirty="0">
                <a:solidFill>
                  <a:srgbClr val="E7511E"/>
                </a:solidFill>
                <a:latin typeface="Poppins" panose="00000500000000000000" pitchFamily="2" charset="0"/>
                <a:cs typeface="Poppins" panose="00000500000000000000" pitchFamily="2" charset="0"/>
              </a:rPr>
              <a:t>Public feedback </a:t>
            </a:r>
            <a:r>
              <a:rPr lang="en-US" sz="2600" dirty="0">
                <a:latin typeface="Poppins" panose="00000500000000000000" pitchFamily="2" charset="0"/>
                <a:cs typeface="Poppins" panose="00000500000000000000" pitchFamily="2" charset="0"/>
              </a:rPr>
              <a:t>inclusion</a:t>
            </a:r>
          </a:p>
        </p:txBody>
      </p:sp>
      <p:pic>
        <p:nvPicPr>
          <p:cNvPr id="8" name="Picture 7">
            <a:extLst>
              <a:ext uri="{FF2B5EF4-FFF2-40B4-BE49-F238E27FC236}">
                <a16:creationId xmlns:a16="http://schemas.microsoft.com/office/drawing/2014/main" id="{1A42922B-F820-8370-E929-428A159EBEDF}"/>
              </a:ext>
            </a:extLst>
          </p:cNvPr>
          <p:cNvPicPr>
            <a:picLocks noChangeAspect="1"/>
          </p:cNvPicPr>
          <p:nvPr/>
        </p:nvPicPr>
        <p:blipFill>
          <a:blip r:embed="rId5"/>
          <a:stretch>
            <a:fillRect/>
          </a:stretch>
        </p:blipFill>
        <p:spPr>
          <a:xfrm>
            <a:off x="7202418" y="3167725"/>
            <a:ext cx="4809047" cy="3210040"/>
          </a:xfrm>
          <a:prstGeom prst="rect">
            <a:avLst/>
          </a:prstGeom>
        </p:spPr>
      </p:pic>
    </p:spTree>
    <p:extLst>
      <p:ext uri="{BB962C8B-B14F-4D97-AF65-F5344CB8AC3E}">
        <p14:creationId xmlns:p14="http://schemas.microsoft.com/office/powerpoint/2010/main" val="18799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07C44CE-9503-4FB3-93F8-2E74A70631B3}"/>
              </a:ext>
            </a:extLst>
          </p:cNvPr>
          <p:cNvSpPr/>
          <p:nvPr/>
        </p:nvSpPr>
        <p:spPr>
          <a:xfrm>
            <a:off x="0" y="6640830"/>
            <a:ext cx="12191980" cy="217170"/>
          </a:xfrm>
          <a:prstGeom prst="rect">
            <a:avLst/>
          </a:prstGeom>
          <a:solidFill>
            <a:srgbClr val="004EB2"/>
          </a:solidFill>
          <a:ln>
            <a:solidFill>
              <a:srgbClr val="004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1AA63949-CB31-45C9-8AC2-15340B015B3A}"/>
              </a:ext>
            </a:extLst>
          </p:cNvPr>
          <p:cNvCxnSpPr>
            <a:cxnSpLocks/>
          </p:cNvCxnSpPr>
          <p:nvPr/>
        </p:nvCxnSpPr>
        <p:spPr>
          <a:xfrm>
            <a:off x="0" y="6558534"/>
            <a:ext cx="12192000" cy="0"/>
          </a:xfrm>
          <a:prstGeom prst="line">
            <a:avLst/>
          </a:prstGeom>
          <a:ln w="38100">
            <a:solidFill>
              <a:srgbClr val="EFD737"/>
            </a:solidFill>
          </a:ln>
        </p:spPr>
        <p:style>
          <a:lnRef idx="1">
            <a:schemeClr val="accent1"/>
          </a:lnRef>
          <a:fillRef idx="0">
            <a:schemeClr val="accent1"/>
          </a:fillRef>
          <a:effectRef idx="0">
            <a:schemeClr val="accent1"/>
          </a:effectRef>
          <a:fontRef idx="minor">
            <a:schemeClr val="tx1"/>
          </a:fontRef>
        </p:style>
      </p:cxnSp>
      <p:pic>
        <p:nvPicPr>
          <p:cNvPr id="20" name="Picture 19" descr="Background pattern&#10;&#10;Description automatically generated">
            <a:extLst>
              <a:ext uri="{FF2B5EF4-FFF2-40B4-BE49-F238E27FC236}">
                <a16:creationId xmlns:a16="http://schemas.microsoft.com/office/drawing/2014/main" id="{AE9E17AA-7C37-4E7E-95E7-4897B91E0CC9}"/>
              </a:ext>
            </a:extLst>
          </p:cNvPr>
          <p:cNvPicPr>
            <a:picLocks noChangeAspect="1"/>
          </p:cNvPicPr>
          <p:nvPr/>
        </p:nvPicPr>
        <p:blipFill rotWithShape="1">
          <a:blip r:embed="rId2">
            <a:extLst>
              <a:ext uri="{28A0092B-C50C-407E-A947-70E740481C1C}">
                <a14:useLocalDpi xmlns:a14="http://schemas.microsoft.com/office/drawing/2010/main" val="0"/>
              </a:ext>
            </a:extLst>
          </a:blip>
          <a:srcRect t="4698" b="67430"/>
          <a:stretch/>
        </p:blipFill>
        <p:spPr>
          <a:xfrm>
            <a:off x="-2" y="-201353"/>
            <a:ext cx="12192000" cy="970482"/>
          </a:xfrm>
          <a:prstGeom prst="rect">
            <a:avLst/>
          </a:prstGeom>
        </p:spPr>
      </p:pic>
      <p:pic>
        <p:nvPicPr>
          <p:cNvPr id="22" name="Picture 21" descr="Logo&#10;&#10;Description automatically generated">
            <a:extLst>
              <a:ext uri="{FF2B5EF4-FFF2-40B4-BE49-F238E27FC236}">
                <a16:creationId xmlns:a16="http://schemas.microsoft.com/office/drawing/2014/main" id="{1D2F1593-DB04-447F-A016-60F948958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95" y="-139230"/>
            <a:ext cx="923474" cy="925154"/>
          </a:xfrm>
          <a:prstGeom prst="rect">
            <a:avLst/>
          </a:prstGeom>
          <a:effectLst>
            <a:outerShdw blurRad="50800" dist="38100" dir="2700000" algn="tl" rotWithShape="0">
              <a:prstClr val="black">
                <a:alpha val="40000"/>
              </a:prstClr>
            </a:outerShdw>
          </a:effectLst>
        </p:spPr>
      </p:pic>
      <p:pic>
        <p:nvPicPr>
          <p:cNvPr id="12" name="Picture 11" descr="A picture containing logo&#10;&#10;Description automatically generated">
            <a:extLst>
              <a:ext uri="{FF2B5EF4-FFF2-40B4-BE49-F238E27FC236}">
                <a16:creationId xmlns:a16="http://schemas.microsoft.com/office/drawing/2014/main" id="{A54D9623-15BE-4D0D-A1B0-EBC15D9C15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9576" y="-222588"/>
            <a:ext cx="923474" cy="923474"/>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0E257A8D-69B5-0323-751E-390EE8BD20EA}"/>
              </a:ext>
            </a:extLst>
          </p:cNvPr>
          <p:cNvSpPr txBox="1"/>
          <p:nvPr/>
        </p:nvSpPr>
        <p:spPr>
          <a:xfrm>
            <a:off x="1275169" y="-105363"/>
            <a:ext cx="9574801" cy="707886"/>
          </a:xfrm>
          <a:prstGeom prst="rect">
            <a:avLst/>
          </a:prstGeom>
          <a:noFill/>
        </p:spPr>
        <p:txBody>
          <a:bodyPr wrap="square">
            <a:spAutoFit/>
          </a:bodyPr>
          <a:lstStyle/>
          <a:p>
            <a:pPr algn="ctr"/>
            <a:r>
              <a:rPr lang="en-US" sz="4000" dirty="0">
                <a:solidFill>
                  <a:schemeClr val="bg1"/>
                </a:solidFill>
                <a:effectLst>
                  <a:outerShdw blurRad="38100" dist="38100" dir="2700000" algn="tl">
                    <a:srgbClr val="000000">
                      <a:alpha val="43137"/>
                    </a:srgbClr>
                  </a:outerShdw>
                </a:effectLst>
                <a:latin typeface="Raleway"/>
              </a:rPr>
              <a:t>Transit Transformation - Rebranding</a:t>
            </a:r>
          </a:p>
        </p:txBody>
      </p:sp>
      <p:sp>
        <p:nvSpPr>
          <p:cNvPr id="5" name="Content Placeholder 3">
            <a:extLst>
              <a:ext uri="{FF2B5EF4-FFF2-40B4-BE49-F238E27FC236}">
                <a16:creationId xmlns:a16="http://schemas.microsoft.com/office/drawing/2014/main" id="{E4ABD543-F7A4-F46D-7BAC-B50DFD297733}"/>
              </a:ext>
            </a:extLst>
          </p:cNvPr>
          <p:cNvSpPr txBox="1">
            <a:spLocks/>
          </p:cNvSpPr>
          <p:nvPr/>
        </p:nvSpPr>
        <p:spPr>
          <a:xfrm>
            <a:off x="234669" y="881914"/>
            <a:ext cx="10774907" cy="7858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14000"/>
              </a:lnSpc>
              <a:spcBef>
                <a:spcPts val="600"/>
              </a:spcBef>
              <a:spcAft>
                <a:spcPts val="0"/>
              </a:spcAft>
              <a:buClr>
                <a:srgbClr val="FF8700"/>
              </a:buClr>
              <a:buSzPts val="3000"/>
              <a:buFont typeface="Roboto"/>
              <a:buChar char="▸"/>
              <a:defRPr sz="2000" b="0" i="0" u="none" strike="noStrike" cap="none">
                <a:solidFill>
                  <a:srgbClr val="222222"/>
                </a:solidFill>
                <a:latin typeface="+mj-lt"/>
                <a:ea typeface="Roboto"/>
                <a:cs typeface="Roboto"/>
                <a:sym typeface="Roboto"/>
              </a:defRPr>
            </a:lvl1pPr>
            <a:lvl2pPr marL="914400" marR="0" lvl="1" indent="-381000" algn="l" rtl="0">
              <a:lnSpc>
                <a:spcPct val="114000"/>
              </a:lnSpc>
              <a:spcBef>
                <a:spcPts val="0"/>
              </a:spcBef>
              <a:spcAft>
                <a:spcPts val="0"/>
              </a:spcAft>
              <a:buClr>
                <a:srgbClr val="FF8700"/>
              </a:buClr>
              <a:buSzPts val="2400"/>
              <a:buFont typeface="Roboto"/>
              <a:buChar char="▹"/>
              <a:defRPr sz="1600" b="0" i="0" u="none" strike="noStrike" cap="none">
                <a:solidFill>
                  <a:srgbClr val="222222"/>
                </a:solidFill>
                <a:latin typeface="+mj-lt"/>
                <a:ea typeface="Roboto"/>
                <a:cs typeface="Roboto"/>
                <a:sym typeface="Roboto"/>
              </a:defRPr>
            </a:lvl2pPr>
            <a:lvl3pPr marL="1371600" marR="0" lvl="2" indent="-381000" algn="l" rtl="0">
              <a:lnSpc>
                <a:spcPct val="114000"/>
              </a:lnSpc>
              <a:spcBef>
                <a:spcPts val="0"/>
              </a:spcBef>
              <a:spcAft>
                <a:spcPts val="0"/>
              </a:spcAft>
              <a:buClr>
                <a:srgbClr val="FF8700"/>
              </a:buClr>
              <a:buSzPts val="2400"/>
              <a:buFont typeface="Roboto"/>
              <a:buChar char="▹"/>
              <a:defRPr sz="1600" b="0" i="0" u="none" strike="noStrike" cap="none">
                <a:solidFill>
                  <a:srgbClr val="222222"/>
                </a:solidFill>
                <a:latin typeface="+mj-lt"/>
                <a:ea typeface="Roboto"/>
                <a:cs typeface="Roboto"/>
                <a:sym typeface="Roboto"/>
              </a:defRPr>
            </a:lvl3pPr>
            <a:lvl4pPr marL="1828800" marR="0" lvl="3" indent="-342900" algn="l" rtl="0">
              <a:lnSpc>
                <a:spcPct val="114000"/>
              </a:lnSpc>
              <a:spcBef>
                <a:spcPts val="0"/>
              </a:spcBef>
              <a:spcAft>
                <a:spcPts val="0"/>
              </a:spcAft>
              <a:buClr>
                <a:srgbClr val="FF8700"/>
              </a:buClr>
              <a:buSzPts val="1800"/>
              <a:buFont typeface="Roboto"/>
              <a:buChar char="▹"/>
              <a:defRPr sz="1200" b="0" i="0" u="none" strike="noStrike" cap="none">
                <a:solidFill>
                  <a:srgbClr val="222222"/>
                </a:solidFill>
                <a:latin typeface="+mj-lt"/>
                <a:ea typeface="Roboto"/>
                <a:cs typeface="Roboto"/>
                <a:sym typeface="Roboto"/>
              </a:defRPr>
            </a:lvl4pPr>
            <a:lvl5pPr marL="2286000" marR="0" lvl="4" indent="-342900" algn="l" rtl="0">
              <a:lnSpc>
                <a:spcPct val="114000"/>
              </a:lnSpc>
              <a:spcBef>
                <a:spcPts val="0"/>
              </a:spcBef>
              <a:spcAft>
                <a:spcPts val="0"/>
              </a:spcAft>
              <a:buClr>
                <a:srgbClr val="FF8700"/>
              </a:buClr>
              <a:buSzPts val="1800"/>
              <a:buFont typeface="Roboto"/>
              <a:buChar char="▹"/>
              <a:defRPr sz="1200" b="0" i="0" u="none" strike="noStrike" cap="none">
                <a:solidFill>
                  <a:srgbClr val="222222"/>
                </a:solidFill>
                <a:latin typeface="+mj-lt"/>
                <a:ea typeface="Roboto"/>
                <a:cs typeface="Roboto"/>
                <a:sym typeface="Roboto"/>
              </a:defRPr>
            </a:lvl5pPr>
            <a:lvl6pPr marL="2743200" marR="0" lvl="5" indent="-342900" algn="l" rtl="0">
              <a:lnSpc>
                <a:spcPct val="100000"/>
              </a:lnSpc>
              <a:spcBef>
                <a:spcPts val="0"/>
              </a:spcBef>
              <a:spcAft>
                <a:spcPts val="0"/>
              </a:spcAft>
              <a:buClr>
                <a:srgbClr val="FF8700"/>
              </a:buClr>
              <a:buSzPts val="1800"/>
              <a:buFont typeface="Roboto"/>
              <a:buChar char="▹"/>
              <a:defRPr sz="1800" b="0" i="0" u="none" strike="noStrike" cap="none">
                <a:solidFill>
                  <a:srgbClr val="222222"/>
                </a:solidFill>
                <a:latin typeface="Roboto"/>
                <a:ea typeface="Roboto"/>
                <a:cs typeface="Roboto"/>
                <a:sym typeface="Roboto"/>
              </a:defRPr>
            </a:lvl6pPr>
            <a:lvl7pPr marL="3200400" marR="0" lvl="6" indent="-342900" algn="l" rtl="0">
              <a:lnSpc>
                <a:spcPct val="100000"/>
              </a:lnSpc>
              <a:spcBef>
                <a:spcPts val="0"/>
              </a:spcBef>
              <a:spcAft>
                <a:spcPts val="0"/>
              </a:spcAft>
              <a:buClr>
                <a:srgbClr val="FF8700"/>
              </a:buClr>
              <a:buSzPts val="1800"/>
              <a:buFont typeface="Roboto"/>
              <a:buChar char="▹"/>
              <a:defRPr sz="1800" b="0" i="0" u="none" strike="noStrike" cap="none">
                <a:solidFill>
                  <a:srgbClr val="222222"/>
                </a:solidFill>
                <a:latin typeface="Roboto"/>
                <a:ea typeface="Roboto"/>
                <a:cs typeface="Roboto"/>
                <a:sym typeface="Roboto"/>
              </a:defRPr>
            </a:lvl7pPr>
            <a:lvl8pPr marL="3657600" marR="0" lvl="7" indent="-342900" algn="l" rtl="0">
              <a:lnSpc>
                <a:spcPct val="100000"/>
              </a:lnSpc>
              <a:spcBef>
                <a:spcPts val="0"/>
              </a:spcBef>
              <a:spcAft>
                <a:spcPts val="0"/>
              </a:spcAft>
              <a:buClr>
                <a:srgbClr val="FF8700"/>
              </a:buClr>
              <a:buSzPts val="1800"/>
              <a:buFont typeface="Roboto"/>
              <a:buChar char="▹"/>
              <a:defRPr sz="1800" b="0" i="0" u="none" strike="noStrike" cap="none">
                <a:solidFill>
                  <a:srgbClr val="222222"/>
                </a:solidFill>
                <a:latin typeface="Roboto"/>
                <a:ea typeface="Roboto"/>
                <a:cs typeface="Roboto"/>
                <a:sym typeface="Roboto"/>
              </a:defRPr>
            </a:lvl8pPr>
            <a:lvl9pPr marL="4114800" marR="0" lvl="8" indent="-342900" algn="l" rtl="0">
              <a:lnSpc>
                <a:spcPct val="100000"/>
              </a:lnSpc>
              <a:spcBef>
                <a:spcPts val="0"/>
              </a:spcBef>
              <a:spcAft>
                <a:spcPts val="0"/>
              </a:spcAft>
              <a:buClr>
                <a:srgbClr val="FF8700"/>
              </a:buClr>
              <a:buSzPts val="1800"/>
              <a:buFont typeface="Roboto"/>
              <a:buChar char="▹"/>
              <a:defRPr sz="1800" b="0" i="0" u="none" strike="noStrike" cap="none">
                <a:solidFill>
                  <a:srgbClr val="222222"/>
                </a:solidFill>
                <a:latin typeface="Roboto"/>
                <a:ea typeface="Roboto"/>
                <a:cs typeface="Roboto"/>
                <a:sym typeface="Roboto"/>
              </a:defRPr>
            </a:lvl9pPr>
          </a:lstStyle>
          <a:p>
            <a:pPr>
              <a:buClr>
                <a:srgbClr val="E7511E"/>
              </a:buClr>
            </a:pPr>
            <a:r>
              <a:rPr lang="en-US" sz="2800" b="1" dirty="0">
                <a:solidFill>
                  <a:srgbClr val="23338A"/>
                </a:solidFill>
                <a:latin typeface="Poppins" panose="00000500000000000000" pitchFamily="2" charset="0"/>
                <a:cs typeface="Poppins" panose="00000500000000000000" pitchFamily="2" charset="0"/>
              </a:rPr>
              <a:t>Rebranding Efforts to Date and Timeline</a:t>
            </a:r>
            <a:endParaRPr lang="en-US" sz="2800" dirty="0">
              <a:latin typeface="Poppins" panose="00000500000000000000" pitchFamily="2" charset="0"/>
              <a:cs typeface="Poppins" panose="00000500000000000000" pitchFamily="2" charset="0"/>
            </a:endParaRPr>
          </a:p>
        </p:txBody>
      </p:sp>
      <p:sp>
        <p:nvSpPr>
          <p:cNvPr id="6" name="Content Placeholder 3">
            <a:extLst>
              <a:ext uri="{FF2B5EF4-FFF2-40B4-BE49-F238E27FC236}">
                <a16:creationId xmlns:a16="http://schemas.microsoft.com/office/drawing/2014/main" id="{25B1F354-EA1E-A0DC-5F96-341726A8A5FB}"/>
              </a:ext>
            </a:extLst>
          </p:cNvPr>
          <p:cNvSpPr txBox="1">
            <a:spLocks/>
          </p:cNvSpPr>
          <p:nvPr/>
        </p:nvSpPr>
        <p:spPr>
          <a:xfrm>
            <a:off x="813432" y="1765695"/>
            <a:ext cx="8576101" cy="8619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0" i="0" dirty="0">
                <a:effectLst/>
                <a:latin typeface="Poppins" panose="00000500000000000000" pitchFamily="2" charset="0"/>
                <a:cs typeface="Poppins" panose="00000500000000000000" pitchFamily="2" charset="0"/>
              </a:rPr>
              <a:t>We have a clear vision and a firm </a:t>
            </a:r>
            <a:r>
              <a:rPr lang="en-US" sz="1600" dirty="0">
                <a:latin typeface="Poppins" panose="00000500000000000000" pitchFamily="2" charset="0"/>
                <a:cs typeface="Poppins" panose="00000500000000000000" pitchFamily="2" charset="0"/>
              </a:rPr>
              <a:t>plan in place for </a:t>
            </a:r>
            <a:r>
              <a:rPr lang="en-US" sz="1600" b="1" dirty="0">
                <a:solidFill>
                  <a:srgbClr val="002060"/>
                </a:solidFill>
                <a:latin typeface="Poppins" panose="00000500000000000000" pitchFamily="2" charset="0"/>
                <a:cs typeface="Poppins" panose="00000500000000000000" pitchFamily="2" charset="0"/>
              </a:rPr>
              <a:t>R</a:t>
            </a:r>
            <a:r>
              <a:rPr lang="en-US" sz="1600" b="1" i="0" dirty="0">
                <a:solidFill>
                  <a:srgbClr val="002060"/>
                </a:solidFill>
                <a:effectLst/>
                <a:latin typeface="Poppins" panose="00000500000000000000" pitchFamily="2" charset="0"/>
                <a:cs typeface="Poppins" panose="00000500000000000000" pitchFamily="2" charset="0"/>
              </a:rPr>
              <a:t>ebranding the Agency’s Transit Program Names, Logos and Taglines!</a:t>
            </a:r>
          </a:p>
          <a:p>
            <a:endParaRPr lang="en-US" sz="2200" dirty="0">
              <a:latin typeface="Poppins" panose="00000500000000000000" pitchFamily="2" charset="0"/>
              <a:cs typeface="Poppins" panose="00000500000000000000" pitchFamily="2" charset="0"/>
            </a:endParaRPr>
          </a:p>
        </p:txBody>
      </p:sp>
      <p:sp>
        <p:nvSpPr>
          <p:cNvPr id="2" name="Content Placeholder 3">
            <a:extLst>
              <a:ext uri="{FF2B5EF4-FFF2-40B4-BE49-F238E27FC236}">
                <a16:creationId xmlns:a16="http://schemas.microsoft.com/office/drawing/2014/main" id="{8562880B-EC3E-F7DF-DCFB-BB36E7C5D13A}"/>
              </a:ext>
            </a:extLst>
          </p:cNvPr>
          <p:cNvSpPr txBox="1">
            <a:spLocks/>
          </p:cNvSpPr>
          <p:nvPr/>
        </p:nvSpPr>
        <p:spPr>
          <a:xfrm>
            <a:off x="813432" y="2459604"/>
            <a:ext cx="6939932" cy="26440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i="0" dirty="0">
                <a:solidFill>
                  <a:srgbClr val="002060"/>
                </a:solidFill>
                <a:effectLst/>
                <a:latin typeface="Poppins" panose="00000500000000000000" pitchFamily="2" charset="0"/>
                <a:cs typeface="Poppins" panose="00000500000000000000" pitchFamily="2" charset="0"/>
              </a:rPr>
              <a:t>Accomplishments to Date:</a:t>
            </a:r>
          </a:p>
          <a:p>
            <a:r>
              <a:rPr lang="en-US" sz="1400" b="0" i="0" dirty="0">
                <a:effectLst/>
                <a:latin typeface="Poppins" panose="00000500000000000000" pitchFamily="2" charset="0"/>
                <a:cs typeface="Poppins" panose="00000500000000000000" pitchFamily="2" charset="0"/>
              </a:rPr>
              <a:t>September 1, 2024, delivery of a graphic design for a Transition Advertising </a:t>
            </a:r>
            <a:r>
              <a:rPr lang="en-US" sz="1400" dirty="0">
                <a:latin typeface="Poppins" panose="00000500000000000000" pitchFamily="2" charset="0"/>
                <a:cs typeface="Poppins" panose="00000500000000000000" pitchFamily="2" charset="0"/>
              </a:rPr>
              <a:t>B</a:t>
            </a:r>
            <a:r>
              <a:rPr lang="en-US" sz="1400" b="0" i="0" dirty="0">
                <a:effectLst/>
                <a:latin typeface="Poppins" panose="00000500000000000000" pitchFamily="2" charset="0"/>
                <a:cs typeface="Poppins" panose="00000500000000000000" pitchFamily="2" charset="0"/>
              </a:rPr>
              <a:t>us </a:t>
            </a:r>
            <a:r>
              <a:rPr lang="en-US" sz="1400" dirty="0">
                <a:latin typeface="Poppins" panose="00000500000000000000" pitchFamily="2" charset="0"/>
                <a:cs typeface="Poppins" panose="00000500000000000000" pitchFamily="2" charset="0"/>
              </a:rPr>
              <a:t>W</a:t>
            </a:r>
            <a:r>
              <a:rPr lang="en-US" sz="1400" b="0" i="0" dirty="0">
                <a:effectLst/>
                <a:latin typeface="Poppins" panose="00000500000000000000" pitchFamily="2" charset="0"/>
                <a:cs typeface="Poppins" panose="00000500000000000000" pitchFamily="2" charset="0"/>
              </a:rPr>
              <a:t>rap for the 15 Bio Diesel Buses, expecte</a:t>
            </a:r>
            <a:r>
              <a:rPr lang="en-US" sz="1400" dirty="0">
                <a:latin typeface="Poppins" panose="00000500000000000000" pitchFamily="2" charset="0"/>
                <a:cs typeface="Poppins" panose="00000500000000000000" pitchFamily="2" charset="0"/>
              </a:rPr>
              <a:t>d to arrive in early 2025</a:t>
            </a:r>
          </a:p>
          <a:p>
            <a:r>
              <a:rPr lang="en-US" sz="1400" dirty="0">
                <a:latin typeface="Poppins" panose="00000500000000000000" pitchFamily="2" charset="0"/>
                <a:cs typeface="Poppins" panose="00000500000000000000" pitchFamily="2" charset="0"/>
              </a:rPr>
              <a:t>A Focus Group – Determined two new names for “TheBus, Call-A-Bus, and PGC Link”. Further research will be conducted for additional options</a:t>
            </a:r>
            <a:endParaRPr lang="en-US" sz="1600" b="0" i="0" dirty="0">
              <a:effectLst/>
              <a:latin typeface="Poppins" panose="00000500000000000000" pitchFamily="2" charset="0"/>
              <a:cs typeface="Poppins" panose="00000500000000000000" pitchFamily="2" charset="0"/>
            </a:endParaRPr>
          </a:p>
          <a:p>
            <a:pPr marL="0" indent="0">
              <a:buNone/>
            </a:pPr>
            <a:r>
              <a:rPr lang="en-US" sz="1600" b="1" i="0" dirty="0">
                <a:solidFill>
                  <a:srgbClr val="002060"/>
                </a:solidFill>
                <a:effectLst/>
                <a:latin typeface="Poppins" panose="00000500000000000000" pitchFamily="2" charset="0"/>
                <a:cs typeface="Poppins" panose="00000500000000000000" pitchFamily="2" charset="0"/>
              </a:rPr>
              <a:t>Completion by Spring 2025 (End of FY24):</a:t>
            </a:r>
          </a:p>
          <a:p>
            <a:r>
              <a:rPr lang="en-US" sz="1400" b="0" i="0" dirty="0">
                <a:effectLst/>
                <a:latin typeface="Poppins" panose="00000500000000000000" pitchFamily="2" charset="0"/>
                <a:cs typeface="Poppins" panose="00000500000000000000" pitchFamily="2" charset="0"/>
              </a:rPr>
              <a:t>Bus Wrap of over 100 Buses, a uniform new design</a:t>
            </a:r>
          </a:p>
          <a:p>
            <a:r>
              <a:rPr lang="en-US" sz="1400" dirty="0">
                <a:latin typeface="Poppins" panose="00000500000000000000" pitchFamily="2" charset="0"/>
                <a:cs typeface="Poppins" panose="00000500000000000000" pitchFamily="2" charset="0"/>
              </a:rPr>
              <a:t>New Names, Logos, and Taglines for the PGC Transit Programs</a:t>
            </a:r>
          </a:p>
          <a:p>
            <a:r>
              <a:rPr lang="en-US" sz="1400" dirty="0">
                <a:latin typeface="Poppins" panose="00000500000000000000" pitchFamily="2" charset="0"/>
                <a:cs typeface="Poppins" panose="00000500000000000000" pitchFamily="2" charset="0"/>
              </a:rPr>
              <a:t>A 35 Year Anniversary Logo</a:t>
            </a:r>
          </a:p>
          <a:p>
            <a:r>
              <a:rPr lang="en-US" sz="1400" b="0" i="0" dirty="0">
                <a:effectLst/>
                <a:latin typeface="Poppins" panose="00000500000000000000" pitchFamily="2" charset="0"/>
                <a:cs typeface="Poppins" panose="00000500000000000000" pitchFamily="2" charset="0"/>
              </a:rPr>
              <a:t>New Uniforms</a:t>
            </a:r>
          </a:p>
          <a:p>
            <a:r>
              <a:rPr lang="en-US" sz="1400" dirty="0">
                <a:latin typeface="Poppins" panose="00000500000000000000" pitchFamily="2" charset="0"/>
                <a:cs typeface="Poppins" panose="00000500000000000000" pitchFamily="2" charset="0"/>
              </a:rPr>
              <a:t>New Bus Blades (Bus Stop Signs)</a:t>
            </a:r>
            <a:endParaRPr lang="en-US" sz="1400" b="0" i="0" dirty="0">
              <a:effectLst/>
              <a:latin typeface="Poppins" panose="00000500000000000000" pitchFamily="2" charset="0"/>
              <a:cs typeface="Poppins" panose="00000500000000000000" pitchFamily="2" charset="0"/>
            </a:endParaRPr>
          </a:p>
          <a:p>
            <a:pPr marL="0" indent="0">
              <a:buNone/>
            </a:pPr>
            <a:endParaRPr lang="en-US" sz="1600" b="0" i="0" dirty="0">
              <a:solidFill>
                <a:srgbClr val="040C28"/>
              </a:solidFill>
              <a:effectLst/>
              <a:latin typeface="Poppins" panose="00000500000000000000" pitchFamily="2" charset="0"/>
              <a:cs typeface="Poppins" panose="00000500000000000000" pitchFamily="2" charset="0"/>
            </a:endParaRPr>
          </a:p>
          <a:p>
            <a:endParaRPr lang="en-US" sz="1600" dirty="0">
              <a:latin typeface="Poppins" panose="00000500000000000000" pitchFamily="2" charset="0"/>
              <a:cs typeface="Poppins" panose="00000500000000000000" pitchFamily="2" charset="0"/>
            </a:endParaRPr>
          </a:p>
        </p:txBody>
      </p:sp>
      <p:pic>
        <p:nvPicPr>
          <p:cNvPr id="4" name="Picture 3" descr="Text&#10;&#10;Description automatically generated">
            <a:extLst>
              <a:ext uri="{FF2B5EF4-FFF2-40B4-BE49-F238E27FC236}">
                <a16:creationId xmlns:a16="http://schemas.microsoft.com/office/drawing/2014/main" id="{95AC57B7-63CB-F710-0388-88A6F8453D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8933" y="3871224"/>
            <a:ext cx="3664117" cy="2421723"/>
          </a:xfrm>
          <a:prstGeom prst="rect">
            <a:avLst/>
          </a:prstGeom>
        </p:spPr>
      </p:pic>
    </p:spTree>
    <p:extLst>
      <p:ext uri="{BB962C8B-B14F-4D97-AF65-F5344CB8AC3E}">
        <p14:creationId xmlns:p14="http://schemas.microsoft.com/office/powerpoint/2010/main" val="304337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07C44CE-9503-4FB3-93F8-2E74A70631B3}"/>
              </a:ext>
            </a:extLst>
          </p:cNvPr>
          <p:cNvSpPr/>
          <p:nvPr/>
        </p:nvSpPr>
        <p:spPr>
          <a:xfrm>
            <a:off x="0" y="6640830"/>
            <a:ext cx="12191980" cy="217170"/>
          </a:xfrm>
          <a:prstGeom prst="rect">
            <a:avLst/>
          </a:prstGeom>
          <a:solidFill>
            <a:srgbClr val="004EB2"/>
          </a:solidFill>
          <a:ln>
            <a:solidFill>
              <a:srgbClr val="004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1AA63949-CB31-45C9-8AC2-15340B015B3A}"/>
              </a:ext>
            </a:extLst>
          </p:cNvPr>
          <p:cNvCxnSpPr>
            <a:cxnSpLocks/>
          </p:cNvCxnSpPr>
          <p:nvPr/>
        </p:nvCxnSpPr>
        <p:spPr>
          <a:xfrm>
            <a:off x="0" y="6558534"/>
            <a:ext cx="12192000" cy="0"/>
          </a:xfrm>
          <a:prstGeom prst="line">
            <a:avLst/>
          </a:prstGeom>
          <a:ln w="38100">
            <a:solidFill>
              <a:srgbClr val="EFD737"/>
            </a:solidFill>
          </a:ln>
        </p:spPr>
        <p:style>
          <a:lnRef idx="1">
            <a:schemeClr val="accent1"/>
          </a:lnRef>
          <a:fillRef idx="0">
            <a:schemeClr val="accent1"/>
          </a:fillRef>
          <a:effectRef idx="0">
            <a:schemeClr val="accent1"/>
          </a:effectRef>
          <a:fontRef idx="minor">
            <a:schemeClr val="tx1"/>
          </a:fontRef>
        </p:style>
      </p:cxnSp>
      <p:pic>
        <p:nvPicPr>
          <p:cNvPr id="20" name="Picture 19" descr="Background pattern&#10;&#10;Description automatically generated">
            <a:extLst>
              <a:ext uri="{FF2B5EF4-FFF2-40B4-BE49-F238E27FC236}">
                <a16:creationId xmlns:a16="http://schemas.microsoft.com/office/drawing/2014/main" id="{AE9E17AA-7C37-4E7E-95E7-4897B91E0CC9}"/>
              </a:ext>
            </a:extLst>
          </p:cNvPr>
          <p:cNvPicPr>
            <a:picLocks noChangeAspect="1"/>
          </p:cNvPicPr>
          <p:nvPr/>
        </p:nvPicPr>
        <p:blipFill rotWithShape="1">
          <a:blip r:embed="rId2">
            <a:extLst>
              <a:ext uri="{28A0092B-C50C-407E-A947-70E740481C1C}">
                <a14:useLocalDpi xmlns:a14="http://schemas.microsoft.com/office/drawing/2010/main" val="0"/>
              </a:ext>
            </a:extLst>
          </a:blip>
          <a:srcRect t="4698" b="67430"/>
          <a:stretch/>
        </p:blipFill>
        <p:spPr>
          <a:xfrm>
            <a:off x="-2" y="-201353"/>
            <a:ext cx="12192000" cy="970482"/>
          </a:xfrm>
          <a:prstGeom prst="rect">
            <a:avLst/>
          </a:prstGeom>
        </p:spPr>
      </p:pic>
      <p:pic>
        <p:nvPicPr>
          <p:cNvPr id="22" name="Picture 21" descr="Logo&#10;&#10;Description automatically generated">
            <a:extLst>
              <a:ext uri="{FF2B5EF4-FFF2-40B4-BE49-F238E27FC236}">
                <a16:creationId xmlns:a16="http://schemas.microsoft.com/office/drawing/2014/main" id="{1D2F1593-DB04-447F-A016-60F948958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95" y="-139230"/>
            <a:ext cx="923474" cy="925154"/>
          </a:xfrm>
          <a:prstGeom prst="rect">
            <a:avLst/>
          </a:prstGeom>
          <a:effectLst>
            <a:outerShdw blurRad="50800" dist="38100" dir="2700000" algn="tl" rotWithShape="0">
              <a:prstClr val="black">
                <a:alpha val="40000"/>
              </a:prstClr>
            </a:outerShdw>
          </a:effectLst>
        </p:spPr>
      </p:pic>
      <p:pic>
        <p:nvPicPr>
          <p:cNvPr id="12" name="Picture 11" descr="A picture containing logo&#10;&#10;Description automatically generated">
            <a:extLst>
              <a:ext uri="{FF2B5EF4-FFF2-40B4-BE49-F238E27FC236}">
                <a16:creationId xmlns:a16="http://schemas.microsoft.com/office/drawing/2014/main" id="{A54D9623-15BE-4D0D-A1B0-EBC15D9C15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9576" y="-222588"/>
            <a:ext cx="923474" cy="923474"/>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0E257A8D-69B5-0323-751E-390EE8BD20EA}"/>
              </a:ext>
            </a:extLst>
          </p:cNvPr>
          <p:cNvSpPr txBox="1"/>
          <p:nvPr/>
        </p:nvSpPr>
        <p:spPr>
          <a:xfrm>
            <a:off x="1308589" y="-77081"/>
            <a:ext cx="9574801" cy="707886"/>
          </a:xfrm>
          <a:prstGeom prst="rect">
            <a:avLst/>
          </a:prstGeom>
          <a:noFill/>
        </p:spPr>
        <p:txBody>
          <a:bodyPr wrap="square">
            <a:spAutoFit/>
          </a:bodyPr>
          <a:lstStyle/>
          <a:p>
            <a:pPr algn="ctr"/>
            <a:r>
              <a:rPr lang="en-US" sz="4000" dirty="0">
                <a:solidFill>
                  <a:schemeClr val="bg1"/>
                </a:solidFill>
                <a:effectLst>
                  <a:outerShdw blurRad="38100" dist="38100" dir="2700000" algn="tl">
                    <a:srgbClr val="000000">
                      <a:alpha val="43137"/>
                    </a:srgbClr>
                  </a:outerShdw>
                </a:effectLst>
                <a:latin typeface="Raleway"/>
              </a:rPr>
              <a:t>Zero Emission Bus Transition</a:t>
            </a:r>
            <a:endParaRPr lang="en-US" sz="4000" dirty="0"/>
          </a:p>
        </p:txBody>
      </p:sp>
      <p:pic>
        <p:nvPicPr>
          <p:cNvPr id="2" name="Picture 1" descr="A picture containing text, clipart&#10;&#10;Description automatically generated">
            <a:extLst>
              <a:ext uri="{FF2B5EF4-FFF2-40B4-BE49-F238E27FC236}">
                <a16:creationId xmlns:a16="http://schemas.microsoft.com/office/drawing/2014/main" id="{98B00962-999A-0859-6EEC-71723D0A7BE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9505" y="1055897"/>
            <a:ext cx="4169562" cy="1579874"/>
          </a:xfrm>
          <a:prstGeom prst="rect">
            <a:avLst/>
          </a:prstGeom>
        </p:spPr>
      </p:pic>
      <p:pic>
        <p:nvPicPr>
          <p:cNvPr id="3" name="Picture 2">
            <a:extLst>
              <a:ext uri="{FF2B5EF4-FFF2-40B4-BE49-F238E27FC236}">
                <a16:creationId xmlns:a16="http://schemas.microsoft.com/office/drawing/2014/main" id="{160F6886-2C24-ADF8-B667-3C7B30DA86EC}"/>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t="26526" b="23006"/>
          <a:stretch/>
        </p:blipFill>
        <p:spPr>
          <a:xfrm>
            <a:off x="6942668" y="1055896"/>
            <a:ext cx="4765616" cy="1603437"/>
          </a:xfrm>
          <a:prstGeom prst="rect">
            <a:avLst/>
          </a:prstGeom>
        </p:spPr>
      </p:pic>
      <p:sp>
        <p:nvSpPr>
          <p:cNvPr id="6" name="TextBox 5">
            <a:extLst>
              <a:ext uri="{FF2B5EF4-FFF2-40B4-BE49-F238E27FC236}">
                <a16:creationId xmlns:a16="http://schemas.microsoft.com/office/drawing/2014/main" id="{F0AB6614-A3AF-4063-7621-7E70995103ED}"/>
              </a:ext>
            </a:extLst>
          </p:cNvPr>
          <p:cNvSpPr txBox="1"/>
          <p:nvPr/>
        </p:nvSpPr>
        <p:spPr>
          <a:xfrm>
            <a:off x="351695" y="3205431"/>
            <a:ext cx="11356589" cy="1707583"/>
          </a:xfrm>
          <a:prstGeom prst="rect">
            <a:avLst/>
          </a:prstGeom>
          <a:noFill/>
        </p:spPr>
        <p:txBody>
          <a:bodyPr wrap="square" rtlCol="0">
            <a:spAutoFit/>
          </a:bodyPr>
          <a:lstStyle/>
          <a:p>
            <a:pPr>
              <a:lnSpc>
                <a:spcPct val="107000"/>
              </a:lnSpc>
              <a:spcAft>
                <a:spcPts val="600"/>
              </a:spcAft>
            </a:pPr>
            <a:r>
              <a:rPr lang="en-US" sz="2200" b="1" dirty="0">
                <a:latin typeface="Poppins" panose="00000500000000000000" pitchFamily="2" charset="0"/>
                <a:cs typeface="Poppins" panose="00000500000000000000" pitchFamily="2" charset="0"/>
              </a:rPr>
              <a:t>FY24 Low or No Emissions Grant Award:</a:t>
            </a:r>
          </a:p>
          <a:p>
            <a:pPr marL="274320" lvl="1" indent="-256032">
              <a:lnSpc>
                <a:spcPct val="107000"/>
              </a:lnSpc>
              <a:spcAft>
                <a:spcPts val="300"/>
              </a:spcAft>
              <a:buClr>
                <a:srgbClr val="FF8700"/>
              </a:buClr>
              <a:buSzPts val="2400"/>
              <a:buFont typeface="Roboto"/>
              <a:buChar char="▹"/>
            </a:pPr>
            <a:r>
              <a:rPr lang="en-US" dirty="0">
                <a:solidFill>
                  <a:srgbClr val="222222"/>
                </a:solidFill>
                <a:latin typeface="Poppins" panose="00000500000000000000" pitchFamily="2" charset="0"/>
                <a:ea typeface="Roboto"/>
                <a:cs typeface="Poppins" panose="00000500000000000000" pitchFamily="2" charset="0"/>
              </a:rPr>
              <a:t>Prince George's County was awarded </a:t>
            </a:r>
            <a:r>
              <a:rPr lang="en-US" b="1" dirty="0">
                <a:solidFill>
                  <a:srgbClr val="222222"/>
                </a:solidFill>
                <a:latin typeface="Poppins" panose="00000500000000000000" pitchFamily="2" charset="0"/>
                <a:ea typeface="Roboto"/>
                <a:cs typeface="Poppins" panose="00000500000000000000" pitchFamily="2" charset="0"/>
              </a:rPr>
              <a:t>$25.4M </a:t>
            </a:r>
            <a:r>
              <a:rPr lang="en-US" dirty="0">
                <a:solidFill>
                  <a:srgbClr val="222222"/>
                </a:solidFill>
                <a:latin typeface="Poppins" panose="00000500000000000000" pitchFamily="2" charset="0"/>
                <a:ea typeface="Roboto"/>
                <a:cs typeface="Poppins" panose="00000500000000000000" pitchFamily="2" charset="0"/>
              </a:rPr>
              <a:t>funding to support a local match of </a:t>
            </a:r>
            <a:r>
              <a:rPr lang="en-US" b="1" dirty="0">
                <a:solidFill>
                  <a:srgbClr val="222222"/>
                </a:solidFill>
                <a:latin typeface="Poppins" panose="00000500000000000000" pitchFamily="2" charset="0"/>
                <a:ea typeface="Roboto"/>
                <a:cs typeface="Poppins" panose="00000500000000000000" pitchFamily="2" charset="0"/>
              </a:rPr>
              <a:t>$13.7M</a:t>
            </a:r>
            <a:r>
              <a:rPr lang="en-US" dirty="0">
                <a:solidFill>
                  <a:srgbClr val="222222"/>
                </a:solidFill>
                <a:latin typeface="Poppins" panose="00000500000000000000" pitchFamily="2" charset="0"/>
                <a:ea typeface="Roboto"/>
                <a:cs typeface="Poppins" panose="00000500000000000000" pitchFamily="2" charset="0"/>
              </a:rPr>
              <a:t> to buy battery-electric buses and fund the Phase II of their Microgrid clean energy generation project – at total cost of </a:t>
            </a:r>
            <a:r>
              <a:rPr lang="en-US" b="1" dirty="0">
                <a:solidFill>
                  <a:srgbClr val="222222"/>
                </a:solidFill>
                <a:latin typeface="Poppins" panose="00000500000000000000" pitchFamily="2" charset="0"/>
                <a:ea typeface="Roboto"/>
                <a:cs typeface="Poppins" panose="00000500000000000000" pitchFamily="2" charset="0"/>
              </a:rPr>
              <a:t>$39.2M </a:t>
            </a:r>
            <a:r>
              <a:rPr lang="en-US" dirty="0">
                <a:solidFill>
                  <a:srgbClr val="222222"/>
                </a:solidFill>
                <a:latin typeface="Poppins" panose="00000500000000000000" pitchFamily="2" charset="0"/>
                <a:ea typeface="Roboto"/>
                <a:cs typeface="Poppins" panose="00000500000000000000" pitchFamily="2" charset="0"/>
              </a:rPr>
              <a:t>- bringing the county closer to transitioning its bus fleet to fully zero-emission by 2040. </a:t>
            </a:r>
          </a:p>
        </p:txBody>
      </p:sp>
    </p:spTree>
    <p:extLst>
      <p:ext uri="{BB962C8B-B14F-4D97-AF65-F5344CB8AC3E}">
        <p14:creationId xmlns:p14="http://schemas.microsoft.com/office/powerpoint/2010/main" val="222809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07C44CE-9503-4FB3-93F8-2E74A70631B3}"/>
              </a:ext>
            </a:extLst>
          </p:cNvPr>
          <p:cNvSpPr/>
          <p:nvPr/>
        </p:nvSpPr>
        <p:spPr>
          <a:xfrm>
            <a:off x="0" y="6640830"/>
            <a:ext cx="12191980" cy="217170"/>
          </a:xfrm>
          <a:prstGeom prst="rect">
            <a:avLst/>
          </a:prstGeom>
          <a:solidFill>
            <a:srgbClr val="004EB2"/>
          </a:solidFill>
          <a:ln>
            <a:solidFill>
              <a:srgbClr val="004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1AA63949-CB31-45C9-8AC2-15340B015B3A}"/>
              </a:ext>
            </a:extLst>
          </p:cNvPr>
          <p:cNvCxnSpPr>
            <a:cxnSpLocks/>
          </p:cNvCxnSpPr>
          <p:nvPr/>
        </p:nvCxnSpPr>
        <p:spPr>
          <a:xfrm>
            <a:off x="0" y="6558534"/>
            <a:ext cx="12192000" cy="0"/>
          </a:xfrm>
          <a:prstGeom prst="line">
            <a:avLst/>
          </a:prstGeom>
          <a:ln w="38100">
            <a:solidFill>
              <a:srgbClr val="EFD737"/>
            </a:solidFill>
          </a:ln>
        </p:spPr>
        <p:style>
          <a:lnRef idx="1">
            <a:schemeClr val="accent1"/>
          </a:lnRef>
          <a:fillRef idx="0">
            <a:schemeClr val="accent1"/>
          </a:fillRef>
          <a:effectRef idx="0">
            <a:schemeClr val="accent1"/>
          </a:effectRef>
          <a:fontRef idx="minor">
            <a:schemeClr val="tx1"/>
          </a:fontRef>
        </p:style>
      </p:cxnSp>
      <p:pic>
        <p:nvPicPr>
          <p:cNvPr id="20" name="Picture 19" descr="Background pattern&#10;&#10;Description automatically generated">
            <a:extLst>
              <a:ext uri="{FF2B5EF4-FFF2-40B4-BE49-F238E27FC236}">
                <a16:creationId xmlns:a16="http://schemas.microsoft.com/office/drawing/2014/main" id="{AE9E17AA-7C37-4E7E-95E7-4897B91E0CC9}"/>
              </a:ext>
            </a:extLst>
          </p:cNvPr>
          <p:cNvPicPr>
            <a:picLocks noChangeAspect="1"/>
          </p:cNvPicPr>
          <p:nvPr/>
        </p:nvPicPr>
        <p:blipFill rotWithShape="1">
          <a:blip r:embed="rId3">
            <a:extLst>
              <a:ext uri="{28A0092B-C50C-407E-A947-70E740481C1C}">
                <a14:useLocalDpi xmlns:a14="http://schemas.microsoft.com/office/drawing/2010/main" val="0"/>
              </a:ext>
            </a:extLst>
          </a:blip>
          <a:srcRect t="4698" b="67430"/>
          <a:stretch/>
        </p:blipFill>
        <p:spPr>
          <a:xfrm>
            <a:off x="-2" y="0"/>
            <a:ext cx="12192000" cy="970482"/>
          </a:xfrm>
          <a:prstGeom prst="rect">
            <a:avLst/>
          </a:prstGeom>
        </p:spPr>
      </p:pic>
      <p:sp>
        <p:nvSpPr>
          <p:cNvPr id="21" name="Title 1">
            <a:extLst>
              <a:ext uri="{FF2B5EF4-FFF2-40B4-BE49-F238E27FC236}">
                <a16:creationId xmlns:a16="http://schemas.microsoft.com/office/drawing/2014/main" id="{330F2FE9-D169-4A62-8431-56C36A9E33B9}"/>
              </a:ext>
            </a:extLst>
          </p:cNvPr>
          <p:cNvSpPr>
            <a:spLocks noGrp="1"/>
          </p:cNvSpPr>
          <p:nvPr>
            <p:ph type="title"/>
          </p:nvPr>
        </p:nvSpPr>
        <p:spPr>
          <a:xfrm>
            <a:off x="813432" y="103203"/>
            <a:ext cx="10196144" cy="839127"/>
          </a:xfrm>
        </p:spPr>
        <p:txBody>
          <a:bodyPr anchor="ctr">
            <a:noAutofit/>
          </a:bodyPr>
          <a:lstStyle/>
          <a:p>
            <a:pPr algn="ctr"/>
            <a:r>
              <a:rPr lang="en-US" sz="4000" dirty="0">
                <a:solidFill>
                  <a:schemeClr val="bg1"/>
                </a:solidFill>
                <a:effectLst>
                  <a:outerShdw blurRad="38100" dist="38100" dir="2700000" algn="tl">
                    <a:srgbClr val="000000">
                      <a:alpha val="43137"/>
                    </a:srgbClr>
                  </a:outerShdw>
                </a:effectLst>
                <a:latin typeface="Raleway"/>
              </a:rPr>
              <a:t>ZEB Transition Studies &amp; Projects</a:t>
            </a:r>
          </a:p>
        </p:txBody>
      </p:sp>
      <p:pic>
        <p:nvPicPr>
          <p:cNvPr id="22" name="Picture 21" descr="Logo&#10;&#10;Description automatically generated">
            <a:extLst>
              <a:ext uri="{FF2B5EF4-FFF2-40B4-BE49-F238E27FC236}">
                <a16:creationId xmlns:a16="http://schemas.microsoft.com/office/drawing/2014/main" id="{1D2F1593-DB04-447F-A016-60F948958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95" y="24546"/>
            <a:ext cx="923474" cy="925154"/>
          </a:xfrm>
          <a:prstGeom prst="rect">
            <a:avLst/>
          </a:prstGeom>
          <a:effectLst>
            <a:outerShdw blurRad="50800" dist="38100" dir="2700000" algn="tl" rotWithShape="0">
              <a:prstClr val="black">
                <a:alpha val="40000"/>
              </a:prstClr>
            </a:outerShdw>
          </a:effectLst>
        </p:spPr>
      </p:pic>
      <p:pic>
        <p:nvPicPr>
          <p:cNvPr id="12" name="Picture 11" descr="A picture containing logo&#10;&#10;Description automatically generated">
            <a:extLst>
              <a:ext uri="{FF2B5EF4-FFF2-40B4-BE49-F238E27FC236}">
                <a16:creationId xmlns:a16="http://schemas.microsoft.com/office/drawing/2014/main" id="{A54D9623-15BE-4D0D-A1B0-EBC15D9C15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9576" y="9428"/>
            <a:ext cx="923474" cy="923474"/>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5C3E0A1C-7C89-3B2E-3DFC-D90FCF277A75}"/>
              </a:ext>
            </a:extLst>
          </p:cNvPr>
          <p:cNvSpPr txBox="1"/>
          <p:nvPr/>
        </p:nvSpPr>
        <p:spPr>
          <a:xfrm>
            <a:off x="701466" y="1035815"/>
            <a:ext cx="10932608" cy="4401205"/>
          </a:xfrm>
          <a:prstGeom prst="rect">
            <a:avLst/>
          </a:prstGeom>
          <a:noFill/>
        </p:spPr>
        <p:txBody>
          <a:bodyPr wrap="square" rtlCol="0">
            <a:spAutoFit/>
          </a:bodyPr>
          <a:lstStyle/>
          <a:p>
            <a:pPr>
              <a:lnSpc>
                <a:spcPct val="200000"/>
              </a:lnSpc>
            </a:pPr>
            <a:r>
              <a:rPr lang="en-US" sz="4000" b="1" dirty="0">
                <a:latin typeface="+mj-lt"/>
                <a:ea typeface="MS PGothic" panose="020B0600070205080204" pitchFamily="34" charset="-128"/>
              </a:rPr>
              <a:t>ZEB Planning Studies </a:t>
            </a:r>
          </a:p>
          <a:p>
            <a:pPr marL="914400" lvl="1" indent="-457200">
              <a:buFont typeface="Arial" panose="020B0604020202020204" pitchFamily="34" charset="0"/>
              <a:buChar char="•"/>
            </a:pPr>
            <a:r>
              <a:rPr lang="en-US" sz="4000" dirty="0">
                <a:latin typeface="+mj-lt"/>
                <a:ea typeface="MS PGothic" panose="020B0600070205080204" pitchFamily="34" charset="-128"/>
              </a:rPr>
              <a:t>ZEB Implementation plan (2022)</a:t>
            </a:r>
          </a:p>
          <a:p>
            <a:pPr marL="914400" lvl="1" indent="-457200">
              <a:buFont typeface="Arial" panose="020B0604020202020204" pitchFamily="34" charset="0"/>
              <a:buChar char="•"/>
            </a:pPr>
            <a:r>
              <a:rPr lang="en-US" sz="4000" dirty="0">
                <a:latin typeface="+mj-lt"/>
                <a:ea typeface="MS PGothic" panose="020B0600070205080204" pitchFamily="34" charset="-128"/>
              </a:rPr>
              <a:t>PGC ZEB Transition Plan  (2024)</a:t>
            </a:r>
          </a:p>
          <a:p>
            <a:pPr marL="914400" lvl="1" indent="-457200">
              <a:buFont typeface="Arial" panose="020B0604020202020204" pitchFamily="34" charset="0"/>
              <a:buChar char="•"/>
            </a:pPr>
            <a:r>
              <a:rPr lang="en-US" sz="4000" dirty="0">
                <a:latin typeface="+mj-lt"/>
                <a:ea typeface="MS PGothic" panose="020B0600070205080204" pitchFamily="34" charset="-128"/>
              </a:rPr>
              <a:t>Route and fleet models  (2023)</a:t>
            </a:r>
            <a:endParaRPr lang="en-US" sz="4000" dirty="0">
              <a:effectLst/>
              <a:latin typeface="+mj-lt"/>
              <a:ea typeface="MS PGothic" panose="020B0600070205080204" pitchFamily="34" charset="-128"/>
            </a:endParaRPr>
          </a:p>
          <a:p>
            <a:pPr marL="914400" lvl="1" indent="-457200">
              <a:buFont typeface="Arial" panose="020B0604020202020204" pitchFamily="34" charset="0"/>
              <a:buChar char="•"/>
            </a:pPr>
            <a:r>
              <a:rPr lang="en-US" sz="4000" dirty="0">
                <a:latin typeface="+mj-lt"/>
                <a:ea typeface="MS PGothic" panose="020B0600070205080204" pitchFamily="34" charset="-128"/>
              </a:rPr>
              <a:t>Microgrid conceptual plan and cost est. (2023)</a:t>
            </a:r>
            <a:endParaRPr lang="en-US" sz="4000" dirty="0">
              <a:effectLst/>
              <a:latin typeface="+mj-lt"/>
              <a:ea typeface="MS PGothic" panose="020B0600070205080204" pitchFamily="34" charset="-128"/>
            </a:endParaRPr>
          </a:p>
          <a:p>
            <a:pPr marL="914400" lvl="1" indent="-457200">
              <a:buFont typeface="Arial" panose="020B0604020202020204" pitchFamily="34" charset="0"/>
              <a:buChar char="•"/>
            </a:pPr>
            <a:r>
              <a:rPr lang="en-US" sz="4000" dirty="0">
                <a:latin typeface="+mj-lt"/>
                <a:ea typeface="MS PGothic" panose="020B0600070205080204" pitchFamily="34" charset="-128"/>
              </a:rPr>
              <a:t>Fleet Management Plan/ZEB Acquisition (2025)</a:t>
            </a:r>
          </a:p>
        </p:txBody>
      </p:sp>
    </p:spTree>
    <p:extLst>
      <p:ext uri="{BB962C8B-B14F-4D97-AF65-F5344CB8AC3E}">
        <p14:creationId xmlns:p14="http://schemas.microsoft.com/office/powerpoint/2010/main" val="262308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07C44CE-9503-4FB3-93F8-2E74A70631B3}"/>
              </a:ext>
            </a:extLst>
          </p:cNvPr>
          <p:cNvSpPr/>
          <p:nvPr/>
        </p:nvSpPr>
        <p:spPr>
          <a:xfrm>
            <a:off x="0" y="6640830"/>
            <a:ext cx="12191980" cy="217170"/>
          </a:xfrm>
          <a:prstGeom prst="rect">
            <a:avLst/>
          </a:prstGeom>
          <a:solidFill>
            <a:srgbClr val="004EB2"/>
          </a:solidFill>
          <a:ln>
            <a:solidFill>
              <a:srgbClr val="004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1AA63949-CB31-45C9-8AC2-15340B015B3A}"/>
              </a:ext>
            </a:extLst>
          </p:cNvPr>
          <p:cNvCxnSpPr>
            <a:cxnSpLocks/>
          </p:cNvCxnSpPr>
          <p:nvPr/>
        </p:nvCxnSpPr>
        <p:spPr>
          <a:xfrm>
            <a:off x="0" y="6558534"/>
            <a:ext cx="12192000" cy="0"/>
          </a:xfrm>
          <a:prstGeom prst="line">
            <a:avLst/>
          </a:prstGeom>
          <a:ln w="38100">
            <a:solidFill>
              <a:srgbClr val="EFD737"/>
            </a:solidFill>
          </a:ln>
        </p:spPr>
        <p:style>
          <a:lnRef idx="1">
            <a:schemeClr val="accent1"/>
          </a:lnRef>
          <a:fillRef idx="0">
            <a:schemeClr val="accent1"/>
          </a:fillRef>
          <a:effectRef idx="0">
            <a:schemeClr val="accent1"/>
          </a:effectRef>
          <a:fontRef idx="minor">
            <a:schemeClr val="tx1"/>
          </a:fontRef>
        </p:style>
      </p:cxnSp>
      <p:pic>
        <p:nvPicPr>
          <p:cNvPr id="20" name="Picture 19" descr="Background pattern&#10;&#10;Description automatically generated">
            <a:extLst>
              <a:ext uri="{FF2B5EF4-FFF2-40B4-BE49-F238E27FC236}">
                <a16:creationId xmlns:a16="http://schemas.microsoft.com/office/drawing/2014/main" id="{AE9E17AA-7C37-4E7E-95E7-4897B91E0CC9}"/>
              </a:ext>
            </a:extLst>
          </p:cNvPr>
          <p:cNvPicPr>
            <a:picLocks noChangeAspect="1"/>
          </p:cNvPicPr>
          <p:nvPr/>
        </p:nvPicPr>
        <p:blipFill rotWithShape="1">
          <a:blip r:embed="rId3">
            <a:extLst>
              <a:ext uri="{28A0092B-C50C-407E-A947-70E740481C1C}">
                <a14:useLocalDpi xmlns:a14="http://schemas.microsoft.com/office/drawing/2010/main" val="0"/>
              </a:ext>
            </a:extLst>
          </a:blip>
          <a:srcRect t="4698" b="67430"/>
          <a:stretch/>
        </p:blipFill>
        <p:spPr>
          <a:xfrm>
            <a:off x="-2" y="0"/>
            <a:ext cx="12192000" cy="970482"/>
          </a:xfrm>
          <a:prstGeom prst="rect">
            <a:avLst/>
          </a:prstGeom>
        </p:spPr>
      </p:pic>
      <p:sp>
        <p:nvSpPr>
          <p:cNvPr id="21" name="Title 1">
            <a:extLst>
              <a:ext uri="{FF2B5EF4-FFF2-40B4-BE49-F238E27FC236}">
                <a16:creationId xmlns:a16="http://schemas.microsoft.com/office/drawing/2014/main" id="{330F2FE9-D169-4A62-8431-56C36A9E33B9}"/>
              </a:ext>
            </a:extLst>
          </p:cNvPr>
          <p:cNvSpPr>
            <a:spLocks noGrp="1"/>
          </p:cNvSpPr>
          <p:nvPr>
            <p:ph type="title"/>
          </p:nvPr>
        </p:nvSpPr>
        <p:spPr>
          <a:xfrm>
            <a:off x="813432" y="103203"/>
            <a:ext cx="10196144" cy="839127"/>
          </a:xfrm>
        </p:spPr>
        <p:txBody>
          <a:bodyPr anchor="ctr">
            <a:noAutofit/>
          </a:bodyPr>
          <a:lstStyle/>
          <a:p>
            <a:pPr algn="ctr"/>
            <a:r>
              <a:rPr lang="en-US" sz="4000" dirty="0">
                <a:solidFill>
                  <a:schemeClr val="bg1"/>
                </a:solidFill>
                <a:effectLst>
                  <a:outerShdw blurRad="38100" dist="38100" dir="2700000" algn="tl">
                    <a:srgbClr val="000000">
                      <a:alpha val="43137"/>
                    </a:srgbClr>
                  </a:outerShdw>
                </a:effectLst>
                <a:latin typeface="Raleway"/>
              </a:rPr>
              <a:t>Biodiesel Pilot</a:t>
            </a:r>
          </a:p>
        </p:txBody>
      </p:sp>
      <p:pic>
        <p:nvPicPr>
          <p:cNvPr id="22" name="Picture 21" descr="Logo&#10;&#10;Description automatically generated">
            <a:extLst>
              <a:ext uri="{FF2B5EF4-FFF2-40B4-BE49-F238E27FC236}">
                <a16:creationId xmlns:a16="http://schemas.microsoft.com/office/drawing/2014/main" id="{1D2F1593-DB04-447F-A016-60F948958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95" y="24546"/>
            <a:ext cx="923474" cy="925154"/>
          </a:xfrm>
          <a:prstGeom prst="rect">
            <a:avLst/>
          </a:prstGeom>
          <a:effectLst>
            <a:outerShdw blurRad="50800" dist="38100" dir="2700000" algn="tl" rotWithShape="0">
              <a:prstClr val="black">
                <a:alpha val="40000"/>
              </a:prstClr>
            </a:outerShdw>
          </a:effectLst>
        </p:spPr>
      </p:pic>
      <p:pic>
        <p:nvPicPr>
          <p:cNvPr id="12" name="Picture 11" descr="A picture containing logo&#10;&#10;Description automatically generated">
            <a:extLst>
              <a:ext uri="{FF2B5EF4-FFF2-40B4-BE49-F238E27FC236}">
                <a16:creationId xmlns:a16="http://schemas.microsoft.com/office/drawing/2014/main" id="{A54D9623-15BE-4D0D-A1B0-EBC15D9C15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9576" y="9428"/>
            <a:ext cx="923474" cy="923474"/>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F9E79FF5-6B41-6698-4B55-C9E54792E506}"/>
              </a:ext>
            </a:extLst>
          </p:cNvPr>
          <p:cNvSpPr txBox="1"/>
          <p:nvPr/>
        </p:nvSpPr>
        <p:spPr>
          <a:xfrm>
            <a:off x="4535542" y="1479367"/>
            <a:ext cx="7183442" cy="3693319"/>
          </a:xfrm>
          <a:prstGeom prst="rect">
            <a:avLst/>
          </a:prstGeom>
          <a:noFill/>
        </p:spPr>
        <p:txBody>
          <a:bodyPr wrap="square" rtlCol="0">
            <a:spAutoFit/>
          </a:bodyPr>
          <a:lstStyle/>
          <a:p>
            <a:pPr>
              <a:spcAft>
                <a:spcPts val="600"/>
              </a:spcAft>
            </a:pPr>
            <a:r>
              <a:rPr lang="en-US" sz="3200" dirty="0">
                <a:latin typeface="+mj-lt"/>
                <a:ea typeface="Calibri" panose="020F0502020204030204" pitchFamily="34" charset="0"/>
              </a:rPr>
              <a:t>The pilot aims to mitigate risk of 100% BEB fleet and provide cost effective solution to reducing carbon footprint:</a:t>
            </a:r>
          </a:p>
          <a:p>
            <a:pPr marL="914400" lvl="1" indent="-457200">
              <a:spcAft>
                <a:spcPts val="600"/>
              </a:spcAft>
              <a:buFont typeface="Arial" panose="020B0604020202020204" pitchFamily="34" charset="0"/>
              <a:buChar char="•"/>
            </a:pPr>
            <a:r>
              <a:rPr lang="en-US" sz="3200" dirty="0">
                <a:latin typeface="+mj-lt"/>
                <a:ea typeface="Calibri" panose="020F0502020204030204" pitchFamily="34" charset="0"/>
              </a:rPr>
              <a:t>Six buses and tank installation completed.</a:t>
            </a:r>
          </a:p>
          <a:p>
            <a:pPr marL="914400" lvl="1" indent="-457200">
              <a:spcAft>
                <a:spcPts val="600"/>
              </a:spcAft>
              <a:buFont typeface="Arial" panose="020B0604020202020204" pitchFamily="34" charset="0"/>
              <a:buChar char="•"/>
            </a:pPr>
            <a:r>
              <a:rPr lang="en-US" sz="3200" dirty="0">
                <a:latin typeface="+mj-lt"/>
                <a:ea typeface="Calibri" panose="020F0502020204030204" pitchFamily="34" charset="0"/>
              </a:rPr>
              <a:t>Project is expected to be completed in October 2024.</a:t>
            </a:r>
            <a:r>
              <a:rPr lang="en-US" sz="3200" dirty="0">
                <a:effectLst/>
                <a:latin typeface="+mj-lt"/>
                <a:ea typeface="Times New Roman" panose="02020603050405020304" pitchFamily="18" charset="0"/>
              </a:rPr>
              <a:t> </a:t>
            </a:r>
          </a:p>
        </p:txBody>
      </p:sp>
      <p:pic>
        <p:nvPicPr>
          <p:cNvPr id="3" name="Picture 2">
            <a:extLst>
              <a:ext uri="{FF2B5EF4-FFF2-40B4-BE49-F238E27FC236}">
                <a16:creationId xmlns:a16="http://schemas.microsoft.com/office/drawing/2014/main" id="{F76E3118-C74A-7327-F651-CE2345664A32}"/>
              </a:ext>
            </a:extLst>
          </p:cNvPr>
          <p:cNvPicPr>
            <a:picLocks noChangeAspect="1"/>
          </p:cNvPicPr>
          <p:nvPr/>
        </p:nvPicPr>
        <p:blipFill>
          <a:blip r:embed="rId6"/>
          <a:stretch>
            <a:fillRect/>
          </a:stretch>
        </p:blipFill>
        <p:spPr>
          <a:xfrm>
            <a:off x="473016" y="1480314"/>
            <a:ext cx="3787211" cy="2512257"/>
          </a:xfrm>
          <a:prstGeom prst="rect">
            <a:avLst/>
          </a:prstGeom>
        </p:spPr>
      </p:pic>
    </p:spTree>
    <p:extLst>
      <p:ext uri="{BB962C8B-B14F-4D97-AF65-F5344CB8AC3E}">
        <p14:creationId xmlns:p14="http://schemas.microsoft.com/office/powerpoint/2010/main" val="23893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07C44CE-9503-4FB3-93F8-2E74A70631B3}"/>
              </a:ext>
            </a:extLst>
          </p:cNvPr>
          <p:cNvSpPr/>
          <p:nvPr/>
        </p:nvSpPr>
        <p:spPr>
          <a:xfrm>
            <a:off x="0" y="6640830"/>
            <a:ext cx="12191980" cy="217170"/>
          </a:xfrm>
          <a:prstGeom prst="rect">
            <a:avLst/>
          </a:prstGeom>
          <a:solidFill>
            <a:srgbClr val="004EB2"/>
          </a:solidFill>
          <a:ln>
            <a:solidFill>
              <a:srgbClr val="004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1AA63949-CB31-45C9-8AC2-15340B015B3A}"/>
              </a:ext>
            </a:extLst>
          </p:cNvPr>
          <p:cNvCxnSpPr>
            <a:cxnSpLocks/>
          </p:cNvCxnSpPr>
          <p:nvPr/>
        </p:nvCxnSpPr>
        <p:spPr>
          <a:xfrm>
            <a:off x="0" y="6558534"/>
            <a:ext cx="12192000" cy="0"/>
          </a:xfrm>
          <a:prstGeom prst="line">
            <a:avLst/>
          </a:prstGeom>
          <a:ln w="38100">
            <a:solidFill>
              <a:srgbClr val="EFD737"/>
            </a:solidFill>
          </a:ln>
        </p:spPr>
        <p:style>
          <a:lnRef idx="1">
            <a:schemeClr val="accent1"/>
          </a:lnRef>
          <a:fillRef idx="0">
            <a:schemeClr val="accent1"/>
          </a:fillRef>
          <a:effectRef idx="0">
            <a:schemeClr val="accent1"/>
          </a:effectRef>
          <a:fontRef idx="minor">
            <a:schemeClr val="tx1"/>
          </a:fontRef>
        </p:style>
      </p:cxnSp>
      <p:pic>
        <p:nvPicPr>
          <p:cNvPr id="20" name="Picture 19" descr="Background pattern&#10;&#10;Description automatically generated">
            <a:extLst>
              <a:ext uri="{FF2B5EF4-FFF2-40B4-BE49-F238E27FC236}">
                <a16:creationId xmlns:a16="http://schemas.microsoft.com/office/drawing/2014/main" id="{AE9E17AA-7C37-4E7E-95E7-4897B91E0CC9}"/>
              </a:ext>
            </a:extLst>
          </p:cNvPr>
          <p:cNvPicPr>
            <a:picLocks noChangeAspect="1"/>
          </p:cNvPicPr>
          <p:nvPr/>
        </p:nvPicPr>
        <p:blipFill rotWithShape="1">
          <a:blip r:embed="rId3">
            <a:extLst>
              <a:ext uri="{28A0092B-C50C-407E-A947-70E740481C1C}">
                <a14:useLocalDpi xmlns:a14="http://schemas.microsoft.com/office/drawing/2010/main" val="0"/>
              </a:ext>
            </a:extLst>
          </a:blip>
          <a:srcRect t="4698" b="67430"/>
          <a:stretch/>
        </p:blipFill>
        <p:spPr>
          <a:xfrm>
            <a:off x="-2" y="0"/>
            <a:ext cx="12192000" cy="970482"/>
          </a:xfrm>
          <a:prstGeom prst="rect">
            <a:avLst/>
          </a:prstGeom>
        </p:spPr>
      </p:pic>
      <p:sp>
        <p:nvSpPr>
          <p:cNvPr id="21" name="Title 1">
            <a:extLst>
              <a:ext uri="{FF2B5EF4-FFF2-40B4-BE49-F238E27FC236}">
                <a16:creationId xmlns:a16="http://schemas.microsoft.com/office/drawing/2014/main" id="{330F2FE9-D169-4A62-8431-56C36A9E33B9}"/>
              </a:ext>
            </a:extLst>
          </p:cNvPr>
          <p:cNvSpPr>
            <a:spLocks noGrp="1"/>
          </p:cNvSpPr>
          <p:nvPr>
            <p:ph type="title"/>
          </p:nvPr>
        </p:nvSpPr>
        <p:spPr>
          <a:xfrm>
            <a:off x="813432" y="103203"/>
            <a:ext cx="10196144" cy="839127"/>
          </a:xfrm>
        </p:spPr>
        <p:txBody>
          <a:bodyPr anchor="ctr">
            <a:noAutofit/>
          </a:bodyPr>
          <a:lstStyle/>
          <a:p>
            <a:pPr algn="ctr"/>
            <a:r>
              <a:rPr lang="en-US" sz="4000" dirty="0">
                <a:solidFill>
                  <a:schemeClr val="bg1"/>
                </a:solidFill>
                <a:effectLst>
                  <a:outerShdw blurRad="38100" dist="38100" dir="2700000" algn="tl">
                    <a:srgbClr val="000000">
                      <a:alpha val="43137"/>
                    </a:srgbClr>
                  </a:outerShdw>
                </a:effectLst>
                <a:latin typeface="Raleway"/>
              </a:rPr>
              <a:t>BEB Acquisitions</a:t>
            </a:r>
          </a:p>
        </p:txBody>
      </p:sp>
      <p:pic>
        <p:nvPicPr>
          <p:cNvPr id="22" name="Picture 21" descr="Logo&#10;&#10;Description automatically generated">
            <a:extLst>
              <a:ext uri="{FF2B5EF4-FFF2-40B4-BE49-F238E27FC236}">
                <a16:creationId xmlns:a16="http://schemas.microsoft.com/office/drawing/2014/main" id="{1D2F1593-DB04-447F-A016-60F948958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95" y="24546"/>
            <a:ext cx="923474" cy="925154"/>
          </a:xfrm>
          <a:prstGeom prst="rect">
            <a:avLst/>
          </a:prstGeom>
          <a:effectLst>
            <a:outerShdw blurRad="50800" dist="38100" dir="2700000" algn="tl" rotWithShape="0">
              <a:prstClr val="black">
                <a:alpha val="40000"/>
              </a:prstClr>
            </a:outerShdw>
          </a:effectLst>
        </p:spPr>
      </p:pic>
      <p:pic>
        <p:nvPicPr>
          <p:cNvPr id="12" name="Picture 11" descr="A picture containing logo&#10;&#10;Description automatically generated">
            <a:extLst>
              <a:ext uri="{FF2B5EF4-FFF2-40B4-BE49-F238E27FC236}">
                <a16:creationId xmlns:a16="http://schemas.microsoft.com/office/drawing/2014/main" id="{A54D9623-15BE-4D0D-A1B0-EBC15D9C15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9576" y="9428"/>
            <a:ext cx="923474" cy="923474"/>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79B38639-977A-3EC5-163F-295205C92F12}"/>
              </a:ext>
            </a:extLst>
          </p:cNvPr>
          <p:cNvSpPr txBox="1"/>
          <p:nvPr/>
        </p:nvSpPr>
        <p:spPr>
          <a:xfrm>
            <a:off x="3927513" y="1372142"/>
            <a:ext cx="7543800" cy="3847207"/>
          </a:xfrm>
          <a:prstGeom prst="rect">
            <a:avLst/>
          </a:prstGeom>
          <a:noFill/>
        </p:spPr>
        <p:txBody>
          <a:bodyPr wrap="square" rtlCol="0">
            <a:spAutoFit/>
          </a:bodyPr>
          <a:lstStyle/>
          <a:p>
            <a:endParaRPr lang="en-US" dirty="0"/>
          </a:p>
          <a:p>
            <a:pPr>
              <a:spcAft>
                <a:spcPts val="600"/>
              </a:spcAft>
            </a:pPr>
            <a:r>
              <a:rPr lang="en-US" sz="3600" dirty="0">
                <a:effectLst/>
                <a:latin typeface="+mj-lt"/>
                <a:ea typeface="Times New Roman" panose="02020603050405020304" pitchFamily="18" charset="0"/>
              </a:rPr>
              <a:t>Short-Term Bus Orders - for Battery Electric Buses:</a:t>
            </a:r>
          </a:p>
          <a:p>
            <a:pPr marL="914400" lvl="1" indent="-457200">
              <a:spcAft>
                <a:spcPts val="600"/>
              </a:spcAft>
              <a:buFont typeface="Arial" panose="020B0604020202020204" pitchFamily="34" charset="0"/>
              <a:buChar char="•"/>
            </a:pPr>
            <a:r>
              <a:rPr lang="en-US" sz="3600" dirty="0">
                <a:effectLst/>
                <a:latin typeface="+mj-lt"/>
                <a:ea typeface="Calibri" panose="020F0502020204030204" pitchFamily="34" charset="0"/>
              </a:rPr>
              <a:t>Five Gillig BEBs on order for delivery Jun</a:t>
            </a:r>
            <a:r>
              <a:rPr lang="en-US" sz="3600" dirty="0">
                <a:latin typeface="+mj-lt"/>
                <a:ea typeface="Calibri" panose="020F0502020204030204" pitchFamily="34" charset="0"/>
              </a:rPr>
              <a:t>e 2025</a:t>
            </a:r>
            <a:endParaRPr lang="en-US" sz="3600" dirty="0">
              <a:effectLst/>
              <a:latin typeface="+mj-lt"/>
              <a:ea typeface="Calibri" panose="020F0502020204030204" pitchFamily="34" charset="0"/>
            </a:endParaRPr>
          </a:p>
          <a:p>
            <a:pPr marL="914400" lvl="1" indent="-457200">
              <a:spcAft>
                <a:spcPts val="600"/>
              </a:spcAft>
              <a:buFont typeface="Arial" panose="020B0604020202020204" pitchFamily="34" charset="0"/>
              <a:buChar char="•"/>
            </a:pPr>
            <a:r>
              <a:rPr lang="en-US" sz="3600" dirty="0">
                <a:latin typeface="+mj-lt"/>
                <a:ea typeface="Calibri" panose="020F0502020204030204" pitchFamily="34" charset="0"/>
              </a:rPr>
              <a:t>Acquisition of six additional Gillig BEBs by the end of 2025</a:t>
            </a:r>
          </a:p>
        </p:txBody>
      </p:sp>
      <p:pic>
        <p:nvPicPr>
          <p:cNvPr id="4" name="Picture 3" descr="A white and red bus&#10;&#10;Description automatically generated with medium confidence">
            <a:extLst>
              <a:ext uri="{FF2B5EF4-FFF2-40B4-BE49-F238E27FC236}">
                <a16:creationId xmlns:a16="http://schemas.microsoft.com/office/drawing/2014/main" id="{F784F5C7-AB6E-A6A8-19FC-272779954D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695" y="1496525"/>
            <a:ext cx="3312236" cy="1998005"/>
          </a:xfrm>
          <a:prstGeom prst="rect">
            <a:avLst/>
          </a:prstGeom>
        </p:spPr>
      </p:pic>
    </p:spTree>
    <p:extLst>
      <p:ext uri="{BB962C8B-B14F-4D97-AF65-F5344CB8AC3E}">
        <p14:creationId xmlns:p14="http://schemas.microsoft.com/office/powerpoint/2010/main" val="259312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07C44CE-9503-4FB3-93F8-2E74A70631B3}"/>
              </a:ext>
            </a:extLst>
          </p:cNvPr>
          <p:cNvSpPr/>
          <p:nvPr/>
        </p:nvSpPr>
        <p:spPr>
          <a:xfrm>
            <a:off x="0" y="6640830"/>
            <a:ext cx="12191980" cy="217170"/>
          </a:xfrm>
          <a:prstGeom prst="rect">
            <a:avLst/>
          </a:prstGeom>
          <a:solidFill>
            <a:srgbClr val="004EB2"/>
          </a:solidFill>
          <a:ln>
            <a:solidFill>
              <a:srgbClr val="004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1AA63949-CB31-45C9-8AC2-15340B015B3A}"/>
              </a:ext>
            </a:extLst>
          </p:cNvPr>
          <p:cNvCxnSpPr>
            <a:cxnSpLocks/>
          </p:cNvCxnSpPr>
          <p:nvPr/>
        </p:nvCxnSpPr>
        <p:spPr>
          <a:xfrm>
            <a:off x="0" y="6558534"/>
            <a:ext cx="12192000" cy="0"/>
          </a:xfrm>
          <a:prstGeom prst="line">
            <a:avLst/>
          </a:prstGeom>
          <a:ln w="38100">
            <a:solidFill>
              <a:srgbClr val="EFD737"/>
            </a:solidFill>
          </a:ln>
        </p:spPr>
        <p:style>
          <a:lnRef idx="1">
            <a:schemeClr val="accent1"/>
          </a:lnRef>
          <a:fillRef idx="0">
            <a:schemeClr val="accent1"/>
          </a:fillRef>
          <a:effectRef idx="0">
            <a:schemeClr val="accent1"/>
          </a:effectRef>
          <a:fontRef idx="minor">
            <a:schemeClr val="tx1"/>
          </a:fontRef>
        </p:style>
      </p:cxnSp>
      <p:pic>
        <p:nvPicPr>
          <p:cNvPr id="20" name="Picture 19" descr="Background pattern&#10;&#10;Description automatically generated">
            <a:extLst>
              <a:ext uri="{FF2B5EF4-FFF2-40B4-BE49-F238E27FC236}">
                <a16:creationId xmlns:a16="http://schemas.microsoft.com/office/drawing/2014/main" id="{AE9E17AA-7C37-4E7E-95E7-4897B91E0CC9}"/>
              </a:ext>
            </a:extLst>
          </p:cNvPr>
          <p:cNvPicPr>
            <a:picLocks noChangeAspect="1"/>
          </p:cNvPicPr>
          <p:nvPr/>
        </p:nvPicPr>
        <p:blipFill rotWithShape="1">
          <a:blip r:embed="rId3">
            <a:extLst>
              <a:ext uri="{28A0092B-C50C-407E-A947-70E740481C1C}">
                <a14:useLocalDpi xmlns:a14="http://schemas.microsoft.com/office/drawing/2010/main" val="0"/>
              </a:ext>
            </a:extLst>
          </a:blip>
          <a:srcRect t="4698" b="67430"/>
          <a:stretch/>
        </p:blipFill>
        <p:spPr>
          <a:xfrm>
            <a:off x="-2" y="0"/>
            <a:ext cx="12192000" cy="970482"/>
          </a:xfrm>
          <a:prstGeom prst="rect">
            <a:avLst/>
          </a:prstGeom>
        </p:spPr>
      </p:pic>
      <p:sp>
        <p:nvSpPr>
          <p:cNvPr id="21" name="Title 1">
            <a:extLst>
              <a:ext uri="{FF2B5EF4-FFF2-40B4-BE49-F238E27FC236}">
                <a16:creationId xmlns:a16="http://schemas.microsoft.com/office/drawing/2014/main" id="{330F2FE9-D169-4A62-8431-56C36A9E33B9}"/>
              </a:ext>
            </a:extLst>
          </p:cNvPr>
          <p:cNvSpPr>
            <a:spLocks noGrp="1"/>
          </p:cNvSpPr>
          <p:nvPr>
            <p:ph type="title"/>
          </p:nvPr>
        </p:nvSpPr>
        <p:spPr>
          <a:xfrm>
            <a:off x="813432" y="103203"/>
            <a:ext cx="10196144" cy="839127"/>
          </a:xfrm>
        </p:spPr>
        <p:txBody>
          <a:bodyPr anchor="ctr">
            <a:noAutofit/>
          </a:bodyPr>
          <a:lstStyle/>
          <a:p>
            <a:pPr algn="ctr"/>
            <a:r>
              <a:rPr lang="en-US" sz="4000" dirty="0">
                <a:solidFill>
                  <a:schemeClr val="bg1"/>
                </a:solidFill>
                <a:effectLst>
                  <a:outerShdw blurRad="38100" dist="38100" dir="2700000" algn="tl">
                    <a:srgbClr val="000000">
                      <a:alpha val="43137"/>
                    </a:srgbClr>
                  </a:outerShdw>
                </a:effectLst>
                <a:latin typeface="Raleway"/>
              </a:rPr>
              <a:t>Charging Infrastructure</a:t>
            </a:r>
          </a:p>
        </p:txBody>
      </p:sp>
      <p:pic>
        <p:nvPicPr>
          <p:cNvPr id="22" name="Picture 21" descr="Logo&#10;&#10;Description automatically generated">
            <a:extLst>
              <a:ext uri="{FF2B5EF4-FFF2-40B4-BE49-F238E27FC236}">
                <a16:creationId xmlns:a16="http://schemas.microsoft.com/office/drawing/2014/main" id="{1D2F1593-DB04-447F-A016-60F948958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95" y="24546"/>
            <a:ext cx="923474" cy="925154"/>
          </a:xfrm>
          <a:prstGeom prst="rect">
            <a:avLst/>
          </a:prstGeom>
          <a:effectLst>
            <a:outerShdw blurRad="50800" dist="38100" dir="2700000" algn="tl" rotWithShape="0">
              <a:prstClr val="black">
                <a:alpha val="40000"/>
              </a:prstClr>
            </a:outerShdw>
          </a:effectLst>
        </p:spPr>
      </p:pic>
      <p:pic>
        <p:nvPicPr>
          <p:cNvPr id="12" name="Picture 11" descr="A picture containing logo&#10;&#10;Description automatically generated">
            <a:extLst>
              <a:ext uri="{FF2B5EF4-FFF2-40B4-BE49-F238E27FC236}">
                <a16:creationId xmlns:a16="http://schemas.microsoft.com/office/drawing/2014/main" id="{A54D9623-15BE-4D0D-A1B0-EBC15D9C15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9576" y="9428"/>
            <a:ext cx="923474" cy="923474"/>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93BEC5FD-74E5-2425-047F-DA3C4F2A3D1D}"/>
              </a:ext>
            </a:extLst>
          </p:cNvPr>
          <p:cNvSpPr txBox="1"/>
          <p:nvPr/>
        </p:nvSpPr>
        <p:spPr>
          <a:xfrm>
            <a:off x="1461235" y="1718670"/>
            <a:ext cx="9548341" cy="2308324"/>
          </a:xfrm>
          <a:prstGeom prst="rect">
            <a:avLst/>
          </a:prstGeom>
          <a:noFill/>
        </p:spPr>
        <p:txBody>
          <a:bodyPr wrap="square">
            <a:spAutoFit/>
          </a:bodyPr>
          <a:lstStyle/>
          <a:p>
            <a:pPr>
              <a:lnSpc>
                <a:spcPct val="150000"/>
              </a:lnSpc>
            </a:pPr>
            <a:r>
              <a:rPr lang="en-US" sz="3200" b="1" dirty="0"/>
              <a:t>On-Route Charging</a:t>
            </a:r>
          </a:p>
          <a:p>
            <a:pPr marL="742950" lvl="1" indent="-285750">
              <a:buFont typeface="Arial" panose="020B0604020202020204" pitchFamily="34" charset="0"/>
              <a:buChar char="•"/>
            </a:pPr>
            <a:r>
              <a:rPr lang="en-US" sz="3200" dirty="0"/>
              <a:t>Two Level Three and Two Level Two Chargers at D’Arcy Road Facility</a:t>
            </a:r>
          </a:p>
          <a:p>
            <a:pPr marL="742950" lvl="1" indent="-285750">
              <a:buFont typeface="Arial" panose="020B0604020202020204" pitchFamily="34" charset="0"/>
              <a:buChar char="•"/>
            </a:pPr>
            <a:r>
              <a:rPr lang="en-US" sz="3200" dirty="0"/>
              <a:t>Two Chargers at Brandywine Facility </a:t>
            </a:r>
          </a:p>
        </p:txBody>
      </p:sp>
    </p:spTree>
    <p:extLst>
      <p:ext uri="{BB962C8B-B14F-4D97-AF65-F5344CB8AC3E}">
        <p14:creationId xmlns:p14="http://schemas.microsoft.com/office/powerpoint/2010/main" val="342763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07C44CE-9503-4FB3-93F8-2E74A70631B3}"/>
              </a:ext>
            </a:extLst>
          </p:cNvPr>
          <p:cNvSpPr/>
          <p:nvPr/>
        </p:nvSpPr>
        <p:spPr>
          <a:xfrm>
            <a:off x="0" y="6640830"/>
            <a:ext cx="12191980" cy="217170"/>
          </a:xfrm>
          <a:prstGeom prst="rect">
            <a:avLst/>
          </a:prstGeom>
          <a:solidFill>
            <a:srgbClr val="004EB2"/>
          </a:solidFill>
          <a:ln>
            <a:solidFill>
              <a:srgbClr val="004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1AA63949-CB31-45C9-8AC2-15340B015B3A}"/>
              </a:ext>
            </a:extLst>
          </p:cNvPr>
          <p:cNvCxnSpPr>
            <a:cxnSpLocks/>
          </p:cNvCxnSpPr>
          <p:nvPr/>
        </p:nvCxnSpPr>
        <p:spPr>
          <a:xfrm>
            <a:off x="0" y="6558534"/>
            <a:ext cx="12192000" cy="0"/>
          </a:xfrm>
          <a:prstGeom prst="line">
            <a:avLst/>
          </a:prstGeom>
          <a:ln w="38100">
            <a:solidFill>
              <a:srgbClr val="EFD737"/>
            </a:solidFill>
          </a:ln>
        </p:spPr>
        <p:style>
          <a:lnRef idx="1">
            <a:schemeClr val="accent1"/>
          </a:lnRef>
          <a:fillRef idx="0">
            <a:schemeClr val="accent1"/>
          </a:fillRef>
          <a:effectRef idx="0">
            <a:schemeClr val="accent1"/>
          </a:effectRef>
          <a:fontRef idx="minor">
            <a:schemeClr val="tx1"/>
          </a:fontRef>
        </p:style>
      </p:cxnSp>
      <p:pic>
        <p:nvPicPr>
          <p:cNvPr id="20" name="Picture 19" descr="Background pattern&#10;&#10;Description automatically generated">
            <a:extLst>
              <a:ext uri="{FF2B5EF4-FFF2-40B4-BE49-F238E27FC236}">
                <a16:creationId xmlns:a16="http://schemas.microsoft.com/office/drawing/2014/main" id="{AE9E17AA-7C37-4E7E-95E7-4897B91E0CC9}"/>
              </a:ext>
            </a:extLst>
          </p:cNvPr>
          <p:cNvPicPr>
            <a:picLocks noChangeAspect="1"/>
          </p:cNvPicPr>
          <p:nvPr/>
        </p:nvPicPr>
        <p:blipFill rotWithShape="1">
          <a:blip r:embed="rId3">
            <a:extLst>
              <a:ext uri="{28A0092B-C50C-407E-A947-70E740481C1C}">
                <a14:useLocalDpi xmlns:a14="http://schemas.microsoft.com/office/drawing/2010/main" val="0"/>
              </a:ext>
            </a:extLst>
          </a:blip>
          <a:srcRect t="4698" b="67430"/>
          <a:stretch/>
        </p:blipFill>
        <p:spPr>
          <a:xfrm>
            <a:off x="-2" y="0"/>
            <a:ext cx="12192000" cy="970482"/>
          </a:xfrm>
          <a:prstGeom prst="rect">
            <a:avLst/>
          </a:prstGeom>
        </p:spPr>
      </p:pic>
      <p:sp>
        <p:nvSpPr>
          <p:cNvPr id="21" name="Title 1">
            <a:extLst>
              <a:ext uri="{FF2B5EF4-FFF2-40B4-BE49-F238E27FC236}">
                <a16:creationId xmlns:a16="http://schemas.microsoft.com/office/drawing/2014/main" id="{330F2FE9-D169-4A62-8431-56C36A9E33B9}"/>
              </a:ext>
            </a:extLst>
          </p:cNvPr>
          <p:cNvSpPr>
            <a:spLocks noGrp="1"/>
          </p:cNvSpPr>
          <p:nvPr>
            <p:ph type="title"/>
          </p:nvPr>
        </p:nvSpPr>
        <p:spPr>
          <a:xfrm>
            <a:off x="813432" y="103203"/>
            <a:ext cx="10196144" cy="839127"/>
          </a:xfrm>
        </p:spPr>
        <p:txBody>
          <a:bodyPr anchor="ctr">
            <a:noAutofit/>
          </a:bodyPr>
          <a:lstStyle/>
          <a:p>
            <a:pPr algn="ctr"/>
            <a:r>
              <a:rPr lang="en-US" sz="4000" dirty="0">
                <a:solidFill>
                  <a:schemeClr val="bg1"/>
                </a:solidFill>
                <a:effectLst>
                  <a:outerShdw blurRad="38100" dist="38100" dir="2700000" algn="tl">
                    <a:srgbClr val="000000">
                      <a:alpha val="43137"/>
                    </a:srgbClr>
                  </a:outerShdw>
                </a:effectLst>
                <a:latin typeface="Raleway"/>
              </a:rPr>
              <a:t>Microgrid Design &amp; Build</a:t>
            </a:r>
          </a:p>
        </p:txBody>
      </p:sp>
      <p:pic>
        <p:nvPicPr>
          <p:cNvPr id="22" name="Picture 21" descr="Logo&#10;&#10;Description automatically generated">
            <a:extLst>
              <a:ext uri="{FF2B5EF4-FFF2-40B4-BE49-F238E27FC236}">
                <a16:creationId xmlns:a16="http://schemas.microsoft.com/office/drawing/2014/main" id="{1D2F1593-DB04-447F-A016-60F948958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95" y="24546"/>
            <a:ext cx="923474" cy="925154"/>
          </a:xfrm>
          <a:prstGeom prst="rect">
            <a:avLst/>
          </a:prstGeom>
          <a:effectLst>
            <a:outerShdw blurRad="50800" dist="38100" dir="2700000" algn="tl" rotWithShape="0">
              <a:prstClr val="black">
                <a:alpha val="40000"/>
              </a:prstClr>
            </a:outerShdw>
          </a:effectLst>
        </p:spPr>
      </p:pic>
      <p:pic>
        <p:nvPicPr>
          <p:cNvPr id="12" name="Picture 11" descr="A picture containing logo&#10;&#10;Description automatically generated">
            <a:extLst>
              <a:ext uri="{FF2B5EF4-FFF2-40B4-BE49-F238E27FC236}">
                <a16:creationId xmlns:a16="http://schemas.microsoft.com/office/drawing/2014/main" id="{A54D9623-15BE-4D0D-A1B0-EBC15D9C15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9576" y="9428"/>
            <a:ext cx="923474" cy="923474"/>
          </a:xfrm>
          <a:prstGeom prst="rect">
            <a:avLst/>
          </a:prstGeom>
          <a:effectLst>
            <a:outerShdw blurRad="50800" dist="38100" dir="2700000" algn="tl" rotWithShape="0">
              <a:prstClr val="black">
                <a:alpha val="40000"/>
              </a:prstClr>
            </a:outerShdw>
          </a:effectLst>
        </p:spPr>
      </p:pic>
      <p:pic>
        <p:nvPicPr>
          <p:cNvPr id="3" name="Picture 2" descr="Diagram, engineering drawing&#10;&#10;Description automatically generated">
            <a:extLst>
              <a:ext uri="{FF2B5EF4-FFF2-40B4-BE49-F238E27FC236}">
                <a16:creationId xmlns:a16="http://schemas.microsoft.com/office/drawing/2014/main" id="{DDBF521F-5F3E-29D0-625B-B31CC67A00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9934" y="1969739"/>
            <a:ext cx="9372112" cy="4547648"/>
          </a:xfrm>
          <a:prstGeom prst="rect">
            <a:avLst/>
          </a:prstGeom>
        </p:spPr>
      </p:pic>
    </p:spTree>
    <p:extLst>
      <p:ext uri="{BB962C8B-B14F-4D97-AF65-F5344CB8AC3E}">
        <p14:creationId xmlns:p14="http://schemas.microsoft.com/office/powerpoint/2010/main" val="280325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07C44CE-9503-4FB3-93F8-2E74A70631B3}"/>
              </a:ext>
            </a:extLst>
          </p:cNvPr>
          <p:cNvSpPr/>
          <p:nvPr/>
        </p:nvSpPr>
        <p:spPr>
          <a:xfrm>
            <a:off x="0" y="6640830"/>
            <a:ext cx="12191980" cy="217170"/>
          </a:xfrm>
          <a:prstGeom prst="rect">
            <a:avLst/>
          </a:prstGeom>
          <a:solidFill>
            <a:srgbClr val="004EB2"/>
          </a:solidFill>
          <a:ln>
            <a:solidFill>
              <a:srgbClr val="004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1AA63949-CB31-45C9-8AC2-15340B015B3A}"/>
              </a:ext>
            </a:extLst>
          </p:cNvPr>
          <p:cNvCxnSpPr>
            <a:cxnSpLocks/>
          </p:cNvCxnSpPr>
          <p:nvPr/>
        </p:nvCxnSpPr>
        <p:spPr>
          <a:xfrm>
            <a:off x="0" y="6558534"/>
            <a:ext cx="12192000" cy="0"/>
          </a:xfrm>
          <a:prstGeom prst="line">
            <a:avLst/>
          </a:prstGeom>
          <a:ln w="38100">
            <a:solidFill>
              <a:srgbClr val="EFD737"/>
            </a:solidFill>
          </a:ln>
        </p:spPr>
        <p:style>
          <a:lnRef idx="1">
            <a:schemeClr val="accent1"/>
          </a:lnRef>
          <a:fillRef idx="0">
            <a:schemeClr val="accent1"/>
          </a:fillRef>
          <a:effectRef idx="0">
            <a:schemeClr val="accent1"/>
          </a:effectRef>
          <a:fontRef idx="minor">
            <a:schemeClr val="tx1"/>
          </a:fontRef>
        </p:style>
      </p:cxnSp>
      <p:pic>
        <p:nvPicPr>
          <p:cNvPr id="20" name="Picture 19" descr="Background pattern&#10;&#10;Description automatically generated">
            <a:extLst>
              <a:ext uri="{FF2B5EF4-FFF2-40B4-BE49-F238E27FC236}">
                <a16:creationId xmlns:a16="http://schemas.microsoft.com/office/drawing/2014/main" id="{AE9E17AA-7C37-4E7E-95E7-4897B91E0CC9}"/>
              </a:ext>
            </a:extLst>
          </p:cNvPr>
          <p:cNvPicPr>
            <a:picLocks noChangeAspect="1"/>
          </p:cNvPicPr>
          <p:nvPr/>
        </p:nvPicPr>
        <p:blipFill rotWithShape="1">
          <a:blip r:embed="rId3">
            <a:extLst>
              <a:ext uri="{28A0092B-C50C-407E-A947-70E740481C1C}">
                <a14:useLocalDpi xmlns:a14="http://schemas.microsoft.com/office/drawing/2010/main" val="0"/>
              </a:ext>
            </a:extLst>
          </a:blip>
          <a:srcRect t="4698" b="67430"/>
          <a:stretch/>
        </p:blipFill>
        <p:spPr>
          <a:xfrm>
            <a:off x="-2" y="0"/>
            <a:ext cx="12192000" cy="970482"/>
          </a:xfrm>
          <a:prstGeom prst="rect">
            <a:avLst/>
          </a:prstGeom>
        </p:spPr>
      </p:pic>
      <p:pic>
        <p:nvPicPr>
          <p:cNvPr id="22" name="Picture 21" descr="Logo&#10;&#10;Description automatically generated">
            <a:extLst>
              <a:ext uri="{FF2B5EF4-FFF2-40B4-BE49-F238E27FC236}">
                <a16:creationId xmlns:a16="http://schemas.microsoft.com/office/drawing/2014/main" id="{1D2F1593-DB04-447F-A016-60F948958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95" y="24546"/>
            <a:ext cx="923474" cy="925154"/>
          </a:xfrm>
          <a:prstGeom prst="rect">
            <a:avLst/>
          </a:prstGeom>
          <a:effectLst>
            <a:outerShdw blurRad="50800" dist="38100" dir="2700000" algn="tl" rotWithShape="0">
              <a:prstClr val="black">
                <a:alpha val="40000"/>
              </a:prstClr>
            </a:outerShdw>
          </a:effectLst>
        </p:spPr>
      </p:pic>
      <p:pic>
        <p:nvPicPr>
          <p:cNvPr id="12" name="Picture 11" descr="A picture containing logo&#10;&#10;Description automatically generated">
            <a:extLst>
              <a:ext uri="{FF2B5EF4-FFF2-40B4-BE49-F238E27FC236}">
                <a16:creationId xmlns:a16="http://schemas.microsoft.com/office/drawing/2014/main" id="{A54D9623-15BE-4D0D-A1B0-EBC15D9C15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9576" y="9428"/>
            <a:ext cx="923474" cy="923474"/>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0BA2BEF-648C-7922-6732-8ACCE0247494}"/>
              </a:ext>
            </a:extLst>
          </p:cNvPr>
          <p:cNvSpPr txBox="1">
            <a:spLocks/>
          </p:cNvSpPr>
          <p:nvPr/>
        </p:nvSpPr>
        <p:spPr>
          <a:xfrm>
            <a:off x="173747" y="2898875"/>
            <a:ext cx="11541334" cy="17312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700" b="1" dirty="0">
                <a:solidFill>
                  <a:srgbClr val="004EB2"/>
                </a:solidFill>
                <a:effectLst>
                  <a:outerShdw blurRad="38100" dist="38100" dir="2700000" algn="tl">
                    <a:srgbClr val="000000">
                      <a:alpha val="43137"/>
                    </a:srgbClr>
                  </a:outerShdw>
                </a:effectLst>
                <a:latin typeface="Arial Rounded MT Bold"/>
              </a:rPr>
              <a:t>Closing Remarks/Comments</a:t>
            </a:r>
          </a:p>
        </p:txBody>
      </p:sp>
    </p:spTree>
    <p:extLst>
      <p:ext uri="{BB962C8B-B14F-4D97-AF65-F5344CB8AC3E}">
        <p14:creationId xmlns:p14="http://schemas.microsoft.com/office/powerpoint/2010/main" val="138290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07C44CE-9503-4FB3-93F8-2E74A70631B3}"/>
              </a:ext>
            </a:extLst>
          </p:cNvPr>
          <p:cNvSpPr/>
          <p:nvPr/>
        </p:nvSpPr>
        <p:spPr>
          <a:xfrm>
            <a:off x="0" y="6640830"/>
            <a:ext cx="12191980" cy="217170"/>
          </a:xfrm>
          <a:prstGeom prst="rect">
            <a:avLst/>
          </a:prstGeom>
          <a:solidFill>
            <a:srgbClr val="004EB2"/>
          </a:solidFill>
          <a:ln>
            <a:solidFill>
              <a:srgbClr val="004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1AA63949-CB31-45C9-8AC2-15340B015B3A}"/>
              </a:ext>
            </a:extLst>
          </p:cNvPr>
          <p:cNvCxnSpPr>
            <a:cxnSpLocks/>
          </p:cNvCxnSpPr>
          <p:nvPr/>
        </p:nvCxnSpPr>
        <p:spPr>
          <a:xfrm>
            <a:off x="0" y="6558534"/>
            <a:ext cx="12192000" cy="0"/>
          </a:xfrm>
          <a:prstGeom prst="line">
            <a:avLst/>
          </a:prstGeom>
          <a:ln w="38100">
            <a:solidFill>
              <a:srgbClr val="EFD737"/>
            </a:solidFill>
          </a:ln>
        </p:spPr>
        <p:style>
          <a:lnRef idx="1">
            <a:schemeClr val="accent1"/>
          </a:lnRef>
          <a:fillRef idx="0">
            <a:schemeClr val="accent1"/>
          </a:fillRef>
          <a:effectRef idx="0">
            <a:schemeClr val="accent1"/>
          </a:effectRef>
          <a:fontRef idx="minor">
            <a:schemeClr val="tx1"/>
          </a:fontRef>
        </p:style>
      </p:cxnSp>
      <p:pic>
        <p:nvPicPr>
          <p:cNvPr id="20" name="Picture 19" descr="Background pattern&#10;&#10;Description automatically generated">
            <a:extLst>
              <a:ext uri="{FF2B5EF4-FFF2-40B4-BE49-F238E27FC236}">
                <a16:creationId xmlns:a16="http://schemas.microsoft.com/office/drawing/2014/main" id="{AE9E17AA-7C37-4E7E-95E7-4897B91E0CC9}"/>
              </a:ext>
            </a:extLst>
          </p:cNvPr>
          <p:cNvPicPr>
            <a:picLocks noChangeAspect="1"/>
          </p:cNvPicPr>
          <p:nvPr/>
        </p:nvPicPr>
        <p:blipFill rotWithShape="1">
          <a:blip r:embed="rId3">
            <a:extLst>
              <a:ext uri="{28A0092B-C50C-407E-A947-70E740481C1C}">
                <a14:useLocalDpi xmlns:a14="http://schemas.microsoft.com/office/drawing/2010/main" val="0"/>
              </a:ext>
            </a:extLst>
          </a:blip>
          <a:srcRect t="4698" b="67430"/>
          <a:stretch/>
        </p:blipFill>
        <p:spPr>
          <a:xfrm>
            <a:off x="-2" y="0"/>
            <a:ext cx="12192000" cy="970482"/>
          </a:xfrm>
          <a:prstGeom prst="rect">
            <a:avLst/>
          </a:prstGeom>
        </p:spPr>
      </p:pic>
      <p:sp>
        <p:nvSpPr>
          <p:cNvPr id="21" name="Title 1">
            <a:extLst>
              <a:ext uri="{FF2B5EF4-FFF2-40B4-BE49-F238E27FC236}">
                <a16:creationId xmlns:a16="http://schemas.microsoft.com/office/drawing/2014/main" id="{330F2FE9-D169-4A62-8431-56C36A9E33B9}"/>
              </a:ext>
            </a:extLst>
          </p:cNvPr>
          <p:cNvSpPr>
            <a:spLocks noGrp="1"/>
          </p:cNvSpPr>
          <p:nvPr>
            <p:ph type="title"/>
          </p:nvPr>
        </p:nvSpPr>
        <p:spPr>
          <a:xfrm>
            <a:off x="928842" y="139371"/>
            <a:ext cx="10196144" cy="839127"/>
          </a:xfrm>
        </p:spPr>
        <p:txBody>
          <a:bodyPr anchor="ctr">
            <a:noAutofit/>
          </a:bodyPr>
          <a:lstStyle/>
          <a:p>
            <a:pPr algn="ctr"/>
            <a:r>
              <a:rPr lang="en-US" sz="4000" dirty="0">
                <a:solidFill>
                  <a:schemeClr val="bg1"/>
                </a:solidFill>
                <a:effectLst>
                  <a:outerShdw blurRad="38100" dist="38100" dir="2700000" algn="tl">
                    <a:srgbClr val="000000">
                      <a:alpha val="43137"/>
                    </a:srgbClr>
                  </a:outerShdw>
                </a:effectLst>
                <a:latin typeface="Raleway"/>
              </a:rPr>
              <a:t>TVP Goals &amp; Objectives</a:t>
            </a:r>
          </a:p>
        </p:txBody>
      </p:sp>
      <p:pic>
        <p:nvPicPr>
          <p:cNvPr id="22" name="Picture 21" descr="Logo&#10;&#10;Description automatically generated">
            <a:extLst>
              <a:ext uri="{FF2B5EF4-FFF2-40B4-BE49-F238E27FC236}">
                <a16:creationId xmlns:a16="http://schemas.microsoft.com/office/drawing/2014/main" id="{1D2F1593-DB04-447F-A016-60F948958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95" y="24546"/>
            <a:ext cx="923474" cy="925154"/>
          </a:xfrm>
          <a:prstGeom prst="rect">
            <a:avLst/>
          </a:prstGeom>
          <a:effectLst>
            <a:outerShdw blurRad="50800" dist="38100" dir="2700000" algn="tl" rotWithShape="0">
              <a:prstClr val="black">
                <a:alpha val="40000"/>
              </a:prstClr>
            </a:outerShdw>
          </a:effectLst>
        </p:spPr>
      </p:pic>
      <p:pic>
        <p:nvPicPr>
          <p:cNvPr id="12" name="Picture 11" descr="A picture containing logo&#10;&#10;Description automatically generated">
            <a:extLst>
              <a:ext uri="{FF2B5EF4-FFF2-40B4-BE49-F238E27FC236}">
                <a16:creationId xmlns:a16="http://schemas.microsoft.com/office/drawing/2014/main" id="{A54D9623-15BE-4D0D-A1B0-EBC15D9C15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9576" y="9428"/>
            <a:ext cx="923474" cy="923474"/>
          </a:xfrm>
          <a:prstGeom prst="rect">
            <a:avLst/>
          </a:prstGeom>
          <a:effectLst>
            <a:outerShdw blurRad="50800" dist="38100" dir="2700000" algn="tl" rotWithShape="0">
              <a:prstClr val="black">
                <a:alpha val="40000"/>
              </a:prstClr>
            </a:outerShdw>
          </a:effectLst>
        </p:spPr>
      </p:pic>
      <p:pic>
        <p:nvPicPr>
          <p:cNvPr id="31" name="Picture 30" descr="A blue letter with yellow arrow in a circle&#10;&#10;Description automatically generated">
            <a:extLst>
              <a:ext uri="{FF2B5EF4-FFF2-40B4-BE49-F238E27FC236}">
                <a16:creationId xmlns:a16="http://schemas.microsoft.com/office/drawing/2014/main" id="{FBFEABEA-E0FB-9868-F40B-9F54407EEE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9411" y="-1292479"/>
            <a:ext cx="1075573" cy="1075573"/>
          </a:xfrm>
          <a:prstGeom prst="rect">
            <a:avLst/>
          </a:prstGeom>
        </p:spPr>
      </p:pic>
      <p:pic>
        <p:nvPicPr>
          <p:cNvPr id="3" name="Picture 2">
            <a:extLst>
              <a:ext uri="{FF2B5EF4-FFF2-40B4-BE49-F238E27FC236}">
                <a16:creationId xmlns:a16="http://schemas.microsoft.com/office/drawing/2014/main" id="{548E015C-2377-5B8E-4835-6157B81C025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8363" b="10834"/>
          <a:stretch/>
        </p:blipFill>
        <p:spPr>
          <a:xfrm>
            <a:off x="1678974" y="3168739"/>
            <a:ext cx="8834031" cy="3307500"/>
          </a:xfrm>
          <a:prstGeom prst="rect">
            <a:avLst/>
          </a:prstGeom>
        </p:spPr>
      </p:pic>
      <p:sp>
        <p:nvSpPr>
          <p:cNvPr id="4" name="Text Box 3">
            <a:extLst>
              <a:ext uri="{FF2B5EF4-FFF2-40B4-BE49-F238E27FC236}">
                <a16:creationId xmlns:a16="http://schemas.microsoft.com/office/drawing/2014/main" id="{5494A6A4-BB0B-3FE8-ACC1-E9980AC14E2B}"/>
              </a:ext>
            </a:extLst>
          </p:cNvPr>
          <p:cNvSpPr txBox="1"/>
          <p:nvPr/>
        </p:nvSpPr>
        <p:spPr>
          <a:xfrm>
            <a:off x="645816" y="1187388"/>
            <a:ext cx="10900368" cy="1606298"/>
          </a:xfrm>
          <a:prstGeom prst="rect">
            <a:avLst/>
          </a:prstGeom>
          <a:solidFill>
            <a:srgbClr val="23338A"/>
          </a:solidFill>
          <a:ln w="6350">
            <a:solidFill>
              <a:srgbClr val="2E5497"/>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8100" marR="0" lvl="0" algn="l" defTabSz="914400" rtl="0" eaLnBrk="1" fontAlgn="auto" latinLnBrk="0" hangingPunct="1">
              <a:lnSpc>
                <a:spcPct val="100000"/>
              </a:lnSpc>
              <a:spcBef>
                <a:spcPts val="600"/>
              </a:spcBef>
              <a:spcAft>
                <a:spcPts val="0"/>
              </a:spcAft>
              <a:buClr>
                <a:srgbClr val="E7511E"/>
              </a:buClr>
              <a:buSzPts val="3000"/>
              <a:tabLst/>
              <a:defRPr/>
            </a:pPr>
            <a:r>
              <a:rPr kumimoji="0" lang="en-US" sz="2200" b="1" i="0" u="none" strike="noStrike" kern="0" cap="none" spc="0" normalizeH="0" baseline="0" noProof="0" dirty="0">
                <a:ln>
                  <a:noFill/>
                </a:ln>
                <a:solidFill>
                  <a:srgbClr val="E7511E"/>
                </a:solidFill>
                <a:effectLst/>
                <a:uLnTx/>
                <a:uFillTx/>
                <a:latin typeface="Poppins" panose="00000500000000000000" pitchFamily="2" charset="0"/>
                <a:ea typeface="Roboto"/>
                <a:cs typeface="Poppins" panose="00000500000000000000" pitchFamily="2" charset="0"/>
                <a:sym typeface="Roboto"/>
              </a:rPr>
              <a:t>Vision:</a:t>
            </a:r>
            <a:r>
              <a:rPr kumimoji="0" lang="en-US" sz="2200" b="0" i="0" u="none" strike="noStrike" kern="0" cap="none" spc="0" normalizeH="0" baseline="0" noProof="0" dirty="0">
                <a:ln>
                  <a:noFill/>
                </a:ln>
                <a:solidFill>
                  <a:srgbClr val="000000"/>
                </a:solidFill>
                <a:effectLst/>
                <a:uLnTx/>
                <a:uFillTx/>
                <a:latin typeface="Poppins" panose="00000500000000000000" pitchFamily="2" charset="0"/>
                <a:ea typeface="+mj-lt"/>
                <a:cs typeface="Poppins" panose="00000500000000000000" pitchFamily="2" charset="0"/>
                <a:sym typeface="Arial"/>
              </a:rPr>
              <a:t> </a:t>
            </a:r>
            <a:r>
              <a:rPr lang="en-US" sz="2200" i="1" dirty="0">
                <a:solidFill>
                  <a:srgbClr val="EFD616"/>
                </a:solidFill>
                <a:effectLst/>
                <a:latin typeface="Poppins" panose="00000500000000000000" pitchFamily="2" charset="0"/>
                <a:ea typeface="Calibri" panose="020F0502020204030204" pitchFamily="34" charset="0"/>
                <a:cs typeface="Poppins" panose="00000500000000000000" pitchFamily="2" charset="0"/>
              </a:rPr>
              <a:t>“Public transit services in Prince George’s County will be safe, reliable, user-friendly, sustainable, innovative, community-centric, and—above all—equitable, as they grow and adapt to meet the community’s evolving transportation, development and environmental needs.”</a:t>
            </a:r>
            <a:endParaRPr lang="en-US" sz="2200" dirty="0">
              <a:effectLst/>
              <a:latin typeface="Poppins" panose="00000500000000000000" pitchFamily="2" charset="0"/>
              <a:ea typeface="Calibri" panose="020F0502020204030204" pitchFamily="34" charset="0"/>
              <a:cs typeface="Poppins" panose="00000500000000000000" pitchFamily="2" charset="0"/>
            </a:endParaRPr>
          </a:p>
          <a:p>
            <a:pPr marL="0" marR="0" algn="l">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4770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07C44CE-9503-4FB3-93F8-2E74A70631B3}"/>
              </a:ext>
            </a:extLst>
          </p:cNvPr>
          <p:cNvSpPr/>
          <p:nvPr/>
        </p:nvSpPr>
        <p:spPr>
          <a:xfrm>
            <a:off x="0" y="6640830"/>
            <a:ext cx="12191980" cy="217170"/>
          </a:xfrm>
          <a:prstGeom prst="rect">
            <a:avLst/>
          </a:prstGeom>
          <a:solidFill>
            <a:srgbClr val="004EB2"/>
          </a:solidFill>
          <a:ln>
            <a:solidFill>
              <a:srgbClr val="004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1AA63949-CB31-45C9-8AC2-15340B015B3A}"/>
              </a:ext>
            </a:extLst>
          </p:cNvPr>
          <p:cNvCxnSpPr>
            <a:cxnSpLocks/>
          </p:cNvCxnSpPr>
          <p:nvPr/>
        </p:nvCxnSpPr>
        <p:spPr>
          <a:xfrm>
            <a:off x="0" y="6558534"/>
            <a:ext cx="12192000" cy="0"/>
          </a:xfrm>
          <a:prstGeom prst="line">
            <a:avLst/>
          </a:prstGeom>
          <a:ln w="38100">
            <a:solidFill>
              <a:srgbClr val="EFD737"/>
            </a:solidFill>
          </a:ln>
        </p:spPr>
        <p:style>
          <a:lnRef idx="1">
            <a:schemeClr val="accent1"/>
          </a:lnRef>
          <a:fillRef idx="0">
            <a:schemeClr val="accent1"/>
          </a:fillRef>
          <a:effectRef idx="0">
            <a:schemeClr val="accent1"/>
          </a:effectRef>
          <a:fontRef idx="minor">
            <a:schemeClr val="tx1"/>
          </a:fontRef>
        </p:style>
      </p:cxnSp>
      <p:pic>
        <p:nvPicPr>
          <p:cNvPr id="20" name="Picture 19" descr="Background pattern&#10;&#10;Description automatically generated">
            <a:extLst>
              <a:ext uri="{FF2B5EF4-FFF2-40B4-BE49-F238E27FC236}">
                <a16:creationId xmlns:a16="http://schemas.microsoft.com/office/drawing/2014/main" id="{AE9E17AA-7C37-4E7E-95E7-4897B91E0CC9}"/>
              </a:ext>
            </a:extLst>
          </p:cNvPr>
          <p:cNvPicPr>
            <a:picLocks noChangeAspect="1"/>
          </p:cNvPicPr>
          <p:nvPr/>
        </p:nvPicPr>
        <p:blipFill rotWithShape="1">
          <a:blip r:embed="rId3">
            <a:extLst>
              <a:ext uri="{28A0092B-C50C-407E-A947-70E740481C1C}">
                <a14:useLocalDpi xmlns:a14="http://schemas.microsoft.com/office/drawing/2010/main" val="0"/>
              </a:ext>
            </a:extLst>
          </a:blip>
          <a:srcRect t="4698" b="67430"/>
          <a:stretch/>
        </p:blipFill>
        <p:spPr>
          <a:xfrm>
            <a:off x="-2" y="0"/>
            <a:ext cx="12192000" cy="970482"/>
          </a:xfrm>
          <a:prstGeom prst="rect">
            <a:avLst/>
          </a:prstGeom>
        </p:spPr>
      </p:pic>
      <p:sp>
        <p:nvSpPr>
          <p:cNvPr id="21" name="Title 1">
            <a:extLst>
              <a:ext uri="{FF2B5EF4-FFF2-40B4-BE49-F238E27FC236}">
                <a16:creationId xmlns:a16="http://schemas.microsoft.com/office/drawing/2014/main" id="{330F2FE9-D169-4A62-8431-56C36A9E33B9}"/>
              </a:ext>
            </a:extLst>
          </p:cNvPr>
          <p:cNvSpPr>
            <a:spLocks noGrp="1"/>
          </p:cNvSpPr>
          <p:nvPr>
            <p:ph type="title"/>
          </p:nvPr>
        </p:nvSpPr>
        <p:spPr>
          <a:xfrm>
            <a:off x="928842" y="139371"/>
            <a:ext cx="10196144" cy="839127"/>
          </a:xfrm>
        </p:spPr>
        <p:txBody>
          <a:bodyPr anchor="ctr">
            <a:noAutofit/>
          </a:bodyPr>
          <a:lstStyle/>
          <a:p>
            <a:pPr algn="ctr"/>
            <a:r>
              <a:rPr lang="en-US" sz="4000" dirty="0">
                <a:solidFill>
                  <a:schemeClr val="bg1"/>
                </a:solidFill>
                <a:effectLst>
                  <a:outerShdw blurRad="38100" dist="38100" dir="2700000" algn="tl">
                    <a:srgbClr val="000000">
                      <a:alpha val="43137"/>
                    </a:srgbClr>
                  </a:outerShdw>
                </a:effectLst>
                <a:latin typeface="Raleway"/>
              </a:rPr>
              <a:t>Transit Transformation</a:t>
            </a:r>
          </a:p>
        </p:txBody>
      </p:sp>
      <p:pic>
        <p:nvPicPr>
          <p:cNvPr id="22" name="Picture 21" descr="Logo&#10;&#10;Description automatically generated">
            <a:extLst>
              <a:ext uri="{FF2B5EF4-FFF2-40B4-BE49-F238E27FC236}">
                <a16:creationId xmlns:a16="http://schemas.microsoft.com/office/drawing/2014/main" id="{1D2F1593-DB04-447F-A016-60F948958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95" y="24546"/>
            <a:ext cx="923474" cy="925154"/>
          </a:xfrm>
          <a:prstGeom prst="rect">
            <a:avLst/>
          </a:prstGeom>
          <a:effectLst>
            <a:outerShdw blurRad="50800" dist="38100" dir="2700000" algn="tl" rotWithShape="0">
              <a:prstClr val="black">
                <a:alpha val="40000"/>
              </a:prstClr>
            </a:outerShdw>
          </a:effectLst>
        </p:spPr>
      </p:pic>
      <p:pic>
        <p:nvPicPr>
          <p:cNvPr id="12" name="Picture 11" descr="A picture containing logo&#10;&#10;Description automatically generated">
            <a:extLst>
              <a:ext uri="{FF2B5EF4-FFF2-40B4-BE49-F238E27FC236}">
                <a16:creationId xmlns:a16="http://schemas.microsoft.com/office/drawing/2014/main" id="{A54D9623-15BE-4D0D-A1B0-EBC15D9C15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9576" y="9428"/>
            <a:ext cx="923474" cy="92347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1B5B9ECB-D1C9-1358-978A-350342A6CEC4}"/>
              </a:ext>
            </a:extLst>
          </p:cNvPr>
          <p:cNvSpPr txBox="1"/>
          <p:nvPr/>
        </p:nvSpPr>
        <p:spPr>
          <a:xfrm>
            <a:off x="583307" y="1465380"/>
            <a:ext cx="6213831" cy="3620799"/>
          </a:xfrm>
          <a:prstGeom prst="rect">
            <a:avLst/>
          </a:prstGeom>
          <a:noFill/>
        </p:spPr>
        <p:txBody>
          <a:bodyPr wrap="square" lIns="91440" tIns="45720" rIns="91440" bIns="45720" rtlCol="0" anchor="t">
            <a:spAutoFit/>
          </a:bodyPr>
          <a:lstStyle/>
          <a:p>
            <a:pPr>
              <a:lnSpc>
                <a:spcPct val="150000"/>
              </a:lnSpc>
              <a:buSzPct val="120000"/>
            </a:pPr>
            <a:r>
              <a:rPr lang="en-US" sz="2000" dirty="0">
                <a:latin typeface="Montserrat"/>
              </a:rPr>
              <a:t>In alignment with the foundational pillars and values of PGC Transit Transformation (PGC TT), we launched the </a:t>
            </a:r>
            <a:r>
              <a:rPr lang="en-US" sz="2000" b="1" dirty="0">
                <a:latin typeface="Montserrat"/>
              </a:rPr>
              <a:t>four initiatives</a:t>
            </a:r>
            <a:r>
              <a:rPr lang="en-US" sz="2000" dirty="0">
                <a:latin typeface="Montserrat"/>
              </a:rPr>
              <a:t>: </a:t>
            </a:r>
          </a:p>
          <a:p>
            <a:pPr>
              <a:lnSpc>
                <a:spcPct val="150000"/>
              </a:lnSpc>
              <a:buSzPct val="120000"/>
            </a:pPr>
            <a:endParaRPr lang="en-US" sz="1900" dirty="0">
              <a:latin typeface="Montserrat"/>
            </a:endParaRPr>
          </a:p>
          <a:p>
            <a:pPr marL="457200" indent="-457200">
              <a:lnSpc>
                <a:spcPct val="150000"/>
              </a:lnSpc>
              <a:buSzPct val="120000"/>
              <a:buAutoNum type="arabicPeriod"/>
            </a:pPr>
            <a:r>
              <a:rPr lang="en-US" sz="1900" b="1" dirty="0">
                <a:latin typeface="Montserrat"/>
              </a:rPr>
              <a:t>Transit Vision Plan</a:t>
            </a:r>
          </a:p>
          <a:p>
            <a:pPr marL="457200" indent="-457200">
              <a:lnSpc>
                <a:spcPct val="150000"/>
              </a:lnSpc>
              <a:buSzPct val="120000"/>
              <a:buAutoNum type="arabicPeriod"/>
            </a:pPr>
            <a:r>
              <a:rPr lang="en-US" sz="1900" b="1" dirty="0">
                <a:latin typeface="Montserrat"/>
              </a:rPr>
              <a:t>Transit Forward</a:t>
            </a:r>
          </a:p>
          <a:p>
            <a:pPr marL="457200" indent="-457200">
              <a:lnSpc>
                <a:spcPct val="150000"/>
              </a:lnSpc>
              <a:buSzPct val="120000"/>
              <a:buAutoNum type="arabicPeriod"/>
            </a:pPr>
            <a:r>
              <a:rPr lang="en-US" sz="1900" b="1" dirty="0">
                <a:latin typeface="Montserrat"/>
              </a:rPr>
              <a:t>Zero – Emission Bus (ZEB) Transition </a:t>
            </a:r>
          </a:p>
          <a:p>
            <a:pPr marL="457200" indent="-457200">
              <a:lnSpc>
                <a:spcPct val="150000"/>
              </a:lnSpc>
              <a:buSzPct val="120000"/>
              <a:buAutoNum type="arabicPeriod"/>
            </a:pPr>
            <a:r>
              <a:rPr lang="en-US" sz="1900" b="1" dirty="0">
                <a:latin typeface="Montserrat"/>
              </a:rPr>
              <a:t>Service Changes </a:t>
            </a:r>
          </a:p>
        </p:txBody>
      </p:sp>
      <p:pic>
        <p:nvPicPr>
          <p:cNvPr id="11" name="Picture 10" descr="A logo with blue and orange letters&#10;&#10;Description automatically generated">
            <a:extLst>
              <a:ext uri="{FF2B5EF4-FFF2-40B4-BE49-F238E27FC236}">
                <a16:creationId xmlns:a16="http://schemas.microsoft.com/office/drawing/2014/main" id="{237335B4-EBA3-66B1-45D1-A6A605097C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7138" y="4020689"/>
            <a:ext cx="5061267" cy="1917747"/>
          </a:xfrm>
          <a:prstGeom prst="rect">
            <a:avLst/>
          </a:prstGeom>
        </p:spPr>
      </p:pic>
      <p:pic>
        <p:nvPicPr>
          <p:cNvPr id="31" name="Picture 30" descr="A blue letter with yellow arrow in a circle&#10;&#10;Description automatically generated">
            <a:extLst>
              <a:ext uri="{FF2B5EF4-FFF2-40B4-BE49-F238E27FC236}">
                <a16:creationId xmlns:a16="http://schemas.microsoft.com/office/drawing/2014/main" id="{FBFEABEA-E0FB-9868-F40B-9F54407EEE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09411" y="-1292479"/>
            <a:ext cx="1075573" cy="1075573"/>
          </a:xfrm>
          <a:prstGeom prst="rect">
            <a:avLst/>
          </a:prstGeom>
        </p:spPr>
      </p:pic>
    </p:spTree>
    <p:extLst>
      <p:ext uri="{BB962C8B-B14F-4D97-AF65-F5344CB8AC3E}">
        <p14:creationId xmlns:p14="http://schemas.microsoft.com/office/powerpoint/2010/main" val="245827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07C44CE-9503-4FB3-93F8-2E74A70631B3}"/>
              </a:ext>
            </a:extLst>
          </p:cNvPr>
          <p:cNvSpPr/>
          <p:nvPr/>
        </p:nvSpPr>
        <p:spPr>
          <a:xfrm>
            <a:off x="0" y="6640830"/>
            <a:ext cx="12191980" cy="217170"/>
          </a:xfrm>
          <a:prstGeom prst="rect">
            <a:avLst/>
          </a:prstGeom>
          <a:solidFill>
            <a:srgbClr val="004EB2"/>
          </a:solidFill>
          <a:ln>
            <a:solidFill>
              <a:srgbClr val="004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1AA63949-CB31-45C9-8AC2-15340B015B3A}"/>
              </a:ext>
            </a:extLst>
          </p:cNvPr>
          <p:cNvCxnSpPr>
            <a:cxnSpLocks/>
          </p:cNvCxnSpPr>
          <p:nvPr/>
        </p:nvCxnSpPr>
        <p:spPr>
          <a:xfrm>
            <a:off x="0" y="6558534"/>
            <a:ext cx="12192000" cy="0"/>
          </a:xfrm>
          <a:prstGeom prst="line">
            <a:avLst/>
          </a:prstGeom>
          <a:ln w="38100">
            <a:solidFill>
              <a:srgbClr val="EFD737"/>
            </a:solidFill>
          </a:ln>
        </p:spPr>
        <p:style>
          <a:lnRef idx="1">
            <a:schemeClr val="accent1"/>
          </a:lnRef>
          <a:fillRef idx="0">
            <a:schemeClr val="accent1"/>
          </a:fillRef>
          <a:effectRef idx="0">
            <a:schemeClr val="accent1"/>
          </a:effectRef>
          <a:fontRef idx="minor">
            <a:schemeClr val="tx1"/>
          </a:fontRef>
        </p:style>
      </p:cxnSp>
      <p:pic>
        <p:nvPicPr>
          <p:cNvPr id="20" name="Picture 19" descr="Background pattern&#10;&#10;Description automatically generated">
            <a:extLst>
              <a:ext uri="{FF2B5EF4-FFF2-40B4-BE49-F238E27FC236}">
                <a16:creationId xmlns:a16="http://schemas.microsoft.com/office/drawing/2014/main" id="{AE9E17AA-7C37-4E7E-95E7-4897B91E0CC9}"/>
              </a:ext>
            </a:extLst>
          </p:cNvPr>
          <p:cNvPicPr>
            <a:picLocks noChangeAspect="1"/>
          </p:cNvPicPr>
          <p:nvPr/>
        </p:nvPicPr>
        <p:blipFill rotWithShape="1">
          <a:blip r:embed="rId3">
            <a:extLst>
              <a:ext uri="{28A0092B-C50C-407E-A947-70E740481C1C}">
                <a14:useLocalDpi xmlns:a14="http://schemas.microsoft.com/office/drawing/2010/main" val="0"/>
              </a:ext>
            </a:extLst>
          </a:blip>
          <a:srcRect t="4698" b="67430"/>
          <a:stretch/>
        </p:blipFill>
        <p:spPr>
          <a:xfrm>
            <a:off x="-2" y="0"/>
            <a:ext cx="12192000" cy="970482"/>
          </a:xfrm>
          <a:prstGeom prst="rect">
            <a:avLst/>
          </a:prstGeom>
        </p:spPr>
      </p:pic>
      <p:sp>
        <p:nvSpPr>
          <p:cNvPr id="21" name="Title 1">
            <a:extLst>
              <a:ext uri="{FF2B5EF4-FFF2-40B4-BE49-F238E27FC236}">
                <a16:creationId xmlns:a16="http://schemas.microsoft.com/office/drawing/2014/main" id="{330F2FE9-D169-4A62-8431-56C36A9E33B9}"/>
              </a:ext>
            </a:extLst>
          </p:cNvPr>
          <p:cNvSpPr>
            <a:spLocks noGrp="1"/>
          </p:cNvSpPr>
          <p:nvPr>
            <p:ph type="title"/>
          </p:nvPr>
        </p:nvSpPr>
        <p:spPr>
          <a:xfrm>
            <a:off x="928842" y="139371"/>
            <a:ext cx="10196144" cy="839127"/>
          </a:xfrm>
        </p:spPr>
        <p:txBody>
          <a:bodyPr anchor="ctr">
            <a:noAutofit/>
          </a:bodyPr>
          <a:lstStyle/>
          <a:p>
            <a:pPr algn="ctr"/>
            <a:r>
              <a:rPr lang="en-US" sz="4000" dirty="0">
                <a:solidFill>
                  <a:schemeClr val="bg1"/>
                </a:solidFill>
                <a:effectLst>
                  <a:outerShdw blurRad="38100" dist="38100" dir="2700000" algn="tl">
                    <a:srgbClr val="000000">
                      <a:alpha val="43137"/>
                    </a:srgbClr>
                  </a:outerShdw>
                </a:effectLst>
                <a:latin typeface="Raleway"/>
              </a:rPr>
              <a:t>Transit Vision Plan</a:t>
            </a:r>
          </a:p>
        </p:txBody>
      </p:sp>
      <p:pic>
        <p:nvPicPr>
          <p:cNvPr id="22" name="Picture 21" descr="Logo&#10;&#10;Description automatically generated">
            <a:extLst>
              <a:ext uri="{FF2B5EF4-FFF2-40B4-BE49-F238E27FC236}">
                <a16:creationId xmlns:a16="http://schemas.microsoft.com/office/drawing/2014/main" id="{1D2F1593-DB04-447F-A016-60F948958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95" y="24546"/>
            <a:ext cx="923474" cy="925154"/>
          </a:xfrm>
          <a:prstGeom prst="rect">
            <a:avLst/>
          </a:prstGeom>
          <a:effectLst>
            <a:outerShdw blurRad="50800" dist="38100" dir="2700000" algn="tl" rotWithShape="0">
              <a:prstClr val="black">
                <a:alpha val="40000"/>
              </a:prstClr>
            </a:outerShdw>
          </a:effectLst>
        </p:spPr>
      </p:pic>
      <p:pic>
        <p:nvPicPr>
          <p:cNvPr id="12" name="Picture 11" descr="A picture containing logo&#10;&#10;Description automatically generated">
            <a:extLst>
              <a:ext uri="{FF2B5EF4-FFF2-40B4-BE49-F238E27FC236}">
                <a16:creationId xmlns:a16="http://schemas.microsoft.com/office/drawing/2014/main" id="{A54D9623-15BE-4D0D-A1B0-EBC15D9C15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9576" y="9428"/>
            <a:ext cx="923474" cy="923474"/>
          </a:xfrm>
          <a:prstGeom prst="rect">
            <a:avLst/>
          </a:prstGeom>
          <a:effectLst>
            <a:outerShdw blurRad="50800" dist="38100" dir="2700000" algn="tl" rotWithShape="0">
              <a:prstClr val="black">
                <a:alpha val="40000"/>
              </a:prstClr>
            </a:outerShdw>
          </a:effectLst>
        </p:spPr>
      </p:pic>
      <p:pic>
        <p:nvPicPr>
          <p:cNvPr id="31" name="Picture 30" descr="A blue letter with yellow arrow in a circle&#10;&#10;Description automatically generated">
            <a:extLst>
              <a:ext uri="{FF2B5EF4-FFF2-40B4-BE49-F238E27FC236}">
                <a16:creationId xmlns:a16="http://schemas.microsoft.com/office/drawing/2014/main" id="{FBFEABEA-E0FB-9868-F40B-9F54407EEE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9411" y="-1292479"/>
            <a:ext cx="1075573" cy="1075573"/>
          </a:xfrm>
          <a:prstGeom prst="rect">
            <a:avLst/>
          </a:prstGeom>
        </p:spPr>
      </p:pic>
      <p:sp>
        <p:nvSpPr>
          <p:cNvPr id="2" name="Google Shape;140;p18">
            <a:extLst>
              <a:ext uri="{FF2B5EF4-FFF2-40B4-BE49-F238E27FC236}">
                <a16:creationId xmlns:a16="http://schemas.microsoft.com/office/drawing/2014/main" id="{D6BDF35D-7F4F-D81C-69F7-38E686DEAA6D}"/>
              </a:ext>
            </a:extLst>
          </p:cNvPr>
          <p:cNvSpPr txBox="1">
            <a:spLocks/>
          </p:cNvSpPr>
          <p:nvPr/>
        </p:nvSpPr>
        <p:spPr>
          <a:xfrm>
            <a:off x="880737" y="1324495"/>
            <a:ext cx="10590576" cy="488804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19100">
              <a:spcBef>
                <a:spcPts val="600"/>
              </a:spcBef>
              <a:buClr>
                <a:srgbClr val="E7511E"/>
              </a:buClr>
              <a:buSzPts val="3000"/>
              <a:buFont typeface="Arial"/>
              <a:buChar char="▸"/>
            </a:pPr>
            <a:r>
              <a:rPr lang="en-US" sz="2400" b="1" dirty="0">
                <a:solidFill>
                  <a:srgbClr val="E7511E"/>
                </a:solidFill>
                <a:latin typeface="Poppins" panose="00000500000000000000" pitchFamily="2" charset="0"/>
                <a:ea typeface="Roboto"/>
                <a:cs typeface="Poppins" panose="00000500000000000000" pitchFamily="2" charset="0"/>
                <a:sym typeface="Roboto"/>
              </a:rPr>
              <a:t>Assess what transit means </a:t>
            </a:r>
            <a:r>
              <a:rPr lang="en-US" sz="2400" dirty="0">
                <a:latin typeface="Poppins" panose="00000500000000000000" pitchFamily="2" charset="0"/>
                <a:ea typeface="+mj-lt"/>
                <a:cs typeface="Poppins" panose="00000500000000000000" pitchFamily="2" charset="0"/>
              </a:rPr>
              <a:t>to those who live, work, play, and travel in the County.</a:t>
            </a:r>
            <a:endParaRPr lang="en-US" sz="2400" dirty="0">
              <a:latin typeface="Poppins" panose="00000500000000000000" pitchFamily="2" charset="0"/>
              <a:cs typeface="Poppins" panose="00000500000000000000" pitchFamily="2" charset="0"/>
            </a:endParaRPr>
          </a:p>
          <a:p>
            <a:pPr marL="457200" indent="-419100">
              <a:spcBef>
                <a:spcPts val="600"/>
              </a:spcBef>
              <a:buClr>
                <a:srgbClr val="E7511E"/>
              </a:buClr>
              <a:buSzPts val="3000"/>
              <a:buFont typeface="Arial"/>
              <a:buChar char="▸"/>
            </a:pPr>
            <a:r>
              <a:rPr lang="en-US" sz="2400" b="1" dirty="0">
                <a:solidFill>
                  <a:srgbClr val="E7511E"/>
                </a:solidFill>
                <a:latin typeface="Poppins" panose="00000500000000000000" pitchFamily="2" charset="0"/>
                <a:ea typeface="+mj-lt"/>
                <a:cs typeface="Poppins" panose="00000500000000000000" pitchFamily="2" charset="0"/>
              </a:rPr>
              <a:t>Understand how the system could work </a:t>
            </a:r>
            <a:r>
              <a:rPr lang="en-US" sz="2400" dirty="0">
                <a:latin typeface="Poppins" panose="00000500000000000000" pitchFamily="2" charset="0"/>
                <a:ea typeface="+mj-lt"/>
                <a:cs typeface="Poppins" panose="00000500000000000000" pitchFamily="2" charset="0"/>
              </a:rPr>
              <a:t>for current and future travelers.</a:t>
            </a:r>
            <a:endParaRPr lang="en-US" sz="2400" dirty="0">
              <a:latin typeface="Poppins" panose="00000500000000000000" pitchFamily="2" charset="0"/>
              <a:cs typeface="Poppins" panose="00000500000000000000" pitchFamily="2" charset="0"/>
            </a:endParaRPr>
          </a:p>
          <a:p>
            <a:pPr marL="457200" indent="-419100">
              <a:spcBef>
                <a:spcPts val="600"/>
              </a:spcBef>
              <a:buClr>
                <a:srgbClr val="E7511E"/>
              </a:buClr>
              <a:buSzPts val="3000"/>
              <a:buFont typeface="Arial"/>
              <a:buChar char="▸"/>
            </a:pPr>
            <a:r>
              <a:rPr lang="en-US" sz="2400" b="1" dirty="0">
                <a:solidFill>
                  <a:srgbClr val="E7511E"/>
                </a:solidFill>
                <a:latin typeface="Poppins" panose="00000500000000000000" pitchFamily="2" charset="0"/>
                <a:ea typeface="+mj-lt"/>
                <a:cs typeface="Poppins" panose="00000500000000000000" pitchFamily="2" charset="0"/>
              </a:rPr>
              <a:t>Attract more users to the system</a:t>
            </a:r>
            <a:r>
              <a:rPr lang="en-US" sz="2400" dirty="0">
                <a:latin typeface="Poppins" panose="00000500000000000000" pitchFamily="2" charset="0"/>
                <a:ea typeface="+mj-lt"/>
                <a:cs typeface="Poppins" panose="00000500000000000000" pitchFamily="2" charset="0"/>
              </a:rPr>
              <a:t>, especially those who are most in need.</a:t>
            </a:r>
            <a:endParaRPr lang="en-US" sz="2400" dirty="0">
              <a:latin typeface="Poppins" panose="00000500000000000000" pitchFamily="2" charset="0"/>
              <a:cs typeface="Poppins" panose="00000500000000000000" pitchFamily="2" charset="0"/>
            </a:endParaRPr>
          </a:p>
          <a:p>
            <a:pPr marL="457200" indent="-419100">
              <a:spcBef>
                <a:spcPts val="600"/>
              </a:spcBef>
              <a:buClr>
                <a:srgbClr val="E7511E"/>
              </a:buClr>
              <a:buSzPts val="3000"/>
              <a:buFont typeface="Arial"/>
              <a:buChar char="▸"/>
            </a:pPr>
            <a:r>
              <a:rPr lang="en-US" sz="2400" b="1" dirty="0">
                <a:solidFill>
                  <a:srgbClr val="E7511E"/>
                </a:solidFill>
                <a:latin typeface="Poppins" panose="00000500000000000000" pitchFamily="2" charset="0"/>
                <a:ea typeface="+mj-lt"/>
                <a:cs typeface="Poppins" panose="00000500000000000000" pitchFamily="2" charset="0"/>
              </a:rPr>
              <a:t>Meet the transit needs of users</a:t>
            </a:r>
            <a:r>
              <a:rPr lang="en-US" sz="2400" b="1" dirty="0">
                <a:solidFill>
                  <a:srgbClr val="23338A"/>
                </a:solidFill>
                <a:latin typeface="Poppins" panose="00000500000000000000" pitchFamily="2" charset="0"/>
                <a:ea typeface="+mj-lt"/>
                <a:cs typeface="Poppins" panose="00000500000000000000" pitchFamily="2" charset="0"/>
              </a:rPr>
              <a:t> </a:t>
            </a:r>
            <a:r>
              <a:rPr lang="en-US" sz="2400" dirty="0">
                <a:latin typeface="Poppins" panose="00000500000000000000" pitchFamily="2" charset="0"/>
                <a:ea typeface="+mj-lt"/>
                <a:cs typeface="Poppins" panose="00000500000000000000" pitchFamily="2" charset="0"/>
              </a:rPr>
              <a:t>and advancing the County's goals and priorities.</a:t>
            </a:r>
            <a:endParaRPr lang="en-US" sz="2400" dirty="0">
              <a:latin typeface="Poppins" panose="00000500000000000000" pitchFamily="2" charset="0"/>
              <a:cs typeface="Poppins" panose="00000500000000000000" pitchFamily="2" charset="0"/>
            </a:endParaRPr>
          </a:p>
          <a:p>
            <a:pPr marL="457200" indent="-419100">
              <a:spcBef>
                <a:spcPts val="600"/>
              </a:spcBef>
              <a:buClr>
                <a:srgbClr val="E7511E"/>
              </a:buClr>
              <a:buSzPts val="3000"/>
              <a:buFont typeface="Arial"/>
              <a:buChar char="▸"/>
            </a:pPr>
            <a:r>
              <a:rPr lang="en-US" sz="2400" b="1" dirty="0">
                <a:solidFill>
                  <a:srgbClr val="E7511E"/>
                </a:solidFill>
                <a:latin typeface="Poppins" panose="00000500000000000000" pitchFamily="2" charset="0"/>
                <a:ea typeface="+mj-lt"/>
                <a:cs typeface="Poppins" panose="00000500000000000000" pitchFamily="2" charset="0"/>
              </a:rPr>
              <a:t>Enhance the regional network </a:t>
            </a:r>
            <a:r>
              <a:rPr lang="en-US" sz="2400" dirty="0">
                <a:latin typeface="Poppins" panose="00000500000000000000" pitchFamily="2" charset="0"/>
                <a:ea typeface="+mj-lt"/>
                <a:cs typeface="Poppins" panose="00000500000000000000" pitchFamily="2" charset="0"/>
              </a:rPr>
              <a:t>and neighboring jurisdictions.</a:t>
            </a:r>
          </a:p>
          <a:p>
            <a:pPr marL="457200" indent="-419100">
              <a:spcBef>
                <a:spcPts val="600"/>
              </a:spcBef>
              <a:buClr>
                <a:srgbClr val="E7511E"/>
              </a:buClr>
              <a:buSzPts val="3000"/>
              <a:buFont typeface="Arial"/>
              <a:buChar char="▸"/>
            </a:pPr>
            <a:r>
              <a:rPr lang="en-US" sz="2400" b="1" dirty="0">
                <a:solidFill>
                  <a:srgbClr val="E7511E"/>
                </a:solidFill>
                <a:latin typeface="Poppins" panose="00000500000000000000" pitchFamily="2" charset="0"/>
                <a:ea typeface="+mj-lt"/>
                <a:cs typeface="Poppins" panose="00000500000000000000" pitchFamily="2" charset="0"/>
              </a:rPr>
              <a:t>Leverage other transit investments </a:t>
            </a:r>
            <a:r>
              <a:rPr lang="en-US" sz="2400" dirty="0">
                <a:solidFill>
                  <a:schemeClr val="tx1"/>
                </a:solidFill>
                <a:latin typeface="Poppins" panose="00000500000000000000" pitchFamily="2" charset="0"/>
                <a:ea typeface="+mj-lt"/>
                <a:cs typeface="Poppins" panose="00000500000000000000" pitchFamily="2" charset="0"/>
              </a:rPr>
              <a:t>such as the Purple Line to catalyze capital investments for regional impacts.</a:t>
            </a:r>
            <a:endParaRPr lang="en-US" sz="2400" b="1" dirty="0">
              <a:solidFill>
                <a:srgbClr val="E7511E"/>
              </a:solidFill>
              <a:latin typeface="Poppins" panose="00000500000000000000" pitchFamily="2" charset="0"/>
              <a:ea typeface="+mj-lt"/>
              <a:cs typeface="Poppins" panose="00000500000000000000" pitchFamily="2" charset="0"/>
            </a:endParaRPr>
          </a:p>
          <a:p>
            <a:pPr marL="38100">
              <a:spcBef>
                <a:spcPts val="600"/>
              </a:spcBef>
              <a:buClr>
                <a:srgbClr val="FF8700"/>
              </a:buClr>
              <a:buSzPts val="3000"/>
            </a:pPr>
            <a:br>
              <a:rPr lang="en-US" sz="2400" dirty="0">
                <a:latin typeface="Poppins" panose="00000500000000000000" pitchFamily="2" charset="0"/>
                <a:cs typeface="Poppins" panose="00000500000000000000" pitchFamily="2" charset="0"/>
              </a:rPr>
            </a:br>
            <a:endParaRPr lang="en-US" sz="2400" dirty="0">
              <a:latin typeface="Poppins" panose="00000500000000000000" pitchFamily="2" charset="0"/>
              <a:cs typeface="Poppins" panose="00000500000000000000" pitchFamily="2" charset="0"/>
            </a:endParaRPr>
          </a:p>
          <a:p>
            <a:pPr marL="457200" indent="-419100">
              <a:spcBef>
                <a:spcPts val="600"/>
              </a:spcBef>
              <a:buClr>
                <a:schemeClr val="accent1"/>
              </a:buClr>
              <a:buSzPts val="3000"/>
              <a:buFont typeface="Arial"/>
              <a:buChar char="▸"/>
            </a:pPr>
            <a:endParaRPr lang="en-US" sz="24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89438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07C44CE-9503-4FB3-93F8-2E74A70631B3}"/>
              </a:ext>
            </a:extLst>
          </p:cNvPr>
          <p:cNvSpPr/>
          <p:nvPr/>
        </p:nvSpPr>
        <p:spPr>
          <a:xfrm>
            <a:off x="0" y="6640830"/>
            <a:ext cx="12191980" cy="217170"/>
          </a:xfrm>
          <a:prstGeom prst="rect">
            <a:avLst/>
          </a:prstGeom>
          <a:solidFill>
            <a:srgbClr val="004EB2"/>
          </a:solidFill>
          <a:ln>
            <a:solidFill>
              <a:srgbClr val="004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1AA63949-CB31-45C9-8AC2-15340B015B3A}"/>
              </a:ext>
            </a:extLst>
          </p:cNvPr>
          <p:cNvCxnSpPr>
            <a:cxnSpLocks/>
          </p:cNvCxnSpPr>
          <p:nvPr/>
        </p:nvCxnSpPr>
        <p:spPr>
          <a:xfrm>
            <a:off x="0" y="6558534"/>
            <a:ext cx="12192000" cy="0"/>
          </a:xfrm>
          <a:prstGeom prst="line">
            <a:avLst/>
          </a:prstGeom>
          <a:ln w="38100">
            <a:solidFill>
              <a:srgbClr val="EFD737"/>
            </a:solidFill>
          </a:ln>
        </p:spPr>
        <p:style>
          <a:lnRef idx="1">
            <a:schemeClr val="accent1"/>
          </a:lnRef>
          <a:fillRef idx="0">
            <a:schemeClr val="accent1"/>
          </a:fillRef>
          <a:effectRef idx="0">
            <a:schemeClr val="accent1"/>
          </a:effectRef>
          <a:fontRef idx="minor">
            <a:schemeClr val="tx1"/>
          </a:fontRef>
        </p:style>
      </p:cxnSp>
      <p:pic>
        <p:nvPicPr>
          <p:cNvPr id="20" name="Picture 19" descr="Background pattern&#10;&#10;Description automatically generated">
            <a:extLst>
              <a:ext uri="{FF2B5EF4-FFF2-40B4-BE49-F238E27FC236}">
                <a16:creationId xmlns:a16="http://schemas.microsoft.com/office/drawing/2014/main" id="{AE9E17AA-7C37-4E7E-95E7-4897B91E0CC9}"/>
              </a:ext>
            </a:extLst>
          </p:cNvPr>
          <p:cNvPicPr>
            <a:picLocks noChangeAspect="1"/>
          </p:cNvPicPr>
          <p:nvPr/>
        </p:nvPicPr>
        <p:blipFill rotWithShape="1">
          <a:blip r:embed="rId3">
            <a:extLst>
              <a:ext uri="{28A0092B-C50C-407E-A947-70E740481C1C}">
                <a14:useLocalDpi xmlns:a14="http://schemas.microsoft.com/office/drawing/2010/main" val="0"/>
              </a:ext>
            </a:extLst>
          </a:blip>
          <a:srcRect t="4698" b="67430"/>
          <a:stretch/>
        </p:blipFill>
        <p:spPr>
          <a:xfrm>
            <a:off x="-2" y="0"/>
            <a:ext cx="12192000" cy="970482"/>
          </a:xfrm>
          <a:prstGeom prst="rect">
            <a:avLst/>
          </a:prstGeom>
        </p:spPr>
      </p:pic>
      <p:sp>
        <p:nvSpPr>
          <p:cNvPr id="21" name="Title 1">
            <a:extLst>
              <a:ext uri="{FF2B5EF4-FFF2-40B4-BE49-F238E27FC236}">
                <a16:creationId xmlns:a16="http://schemas.microsoft.com/office/drawing/2014/main" id="{330F2FE9-D169-4A62-8431-56C36A9E33B9}"/>
              </a:ext>
            </a:extLst>
          </p:cNvPr>
          <p:cNvSpPr>
            <a:spLocks noGrp="1"/>
          </p:cNvSpPr>
          <p:nvPr>
            <p:ph type="title"/>
          </p:nvPr>
        </p:nvSpPr>
        <p:spPr>
          <a:xfrm>
            <a:off x="997918" y="93775"/>
            <a:ext cx="10196144" cy="839127"/>
          </a:xfrm>
        </p:spPr>
        <p:txBody>
          <a:bodyPr anchor="ctr">
            <a:noAutofit/>
          </a:bodyPr>
          <a:lstStyle/>
          <a:p>
            <a:pPr algn="ctr"/>
            <a:r>
              <a:rPr lang="en-US" sz="4000" dirty="0">
                <a:solidFill>
                  <a:schemeClr val="bg1"/>
                </a:solidFill>
                <a:effectLst>
                  <a:outerShdw blurRad="38100" dist="38100" dir="2700000" algn="tl">
                    <a:srgbClr val="000000">
                      <a:alpha val="43137"/>
                    </a:srgbClr>
                  </a:outerShdw>
                </a:effectLst>
                <a:latin typeface="Raleway"/>
              </a:rPr>
              <a:t>Public Input on Transit</a:t>
            </a:r>
            <a:br>
              <a:rPr lang="en-US" sz="4000" dirty="0">
                <a:solidFill>
                  <a:schemeClr val="bg1"/>
                </a:solidFill>
                <a:effectLst>
                  <a:outerShdw blurRad="38100" dist="38100" dir="2700000" algn="tl">
                    <a:srgbClr val="000000">
                      <a:alpha val="43137"/>
                    </a:srgbClr>
                  </a:outerShdw>
                </a:effectLst>
                <a:latin typeface="Raleway"/>
              </a:rPr>
            </a:br>
            <a:r>
              <a:rPr lang="en-US" sz="2200" dirty="0">
                <a:solidFill>
                  <a:schemeClr val="bg1"/>
                </a:solidFill>
                <a:effectLst>
                  <a:outerShdw blurRad="38100" dist="38100" dir="2700000" algn="tl">
                    <a:srgbClr val="000000">
                      <a:alpha val="43137"/>
                    </a:srgbClr>
                  </a:outerShdw>
                </a:effectLst>
                <a:latin typeface="Raleway"/>
              </a:rPr>
              <a:t>(Transportation Survey October – December 2022)</a:t>
            </a:r>
          </a:p>
        </p:txBody>
      </p:sp>
      <p:pic>
        <p:nvPicPr>
          <p:cNvPr id="22" name="Picture 21" descr="Logo&#10;&#10;Description automatically generated">
            <a:extLst>
              <a:ext uri="{FF2B5EF4-FFF2-40B4-BE49-F238E27FC236}">
                <a16:creationId xmlns:a16="http://schemas.microsoft.com/office/drawing/2014/main" id="{1D2F1593-DB04-447F-A016-60F948958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95" y="24546"/>
            <a:ext cx="923474" cy="925154"/>
          </a:xfrm>
          <a:prstGeom prst="rect">
            <a:avLst/>
          </a:prstGeom>
          <a:effectLst>
            <a:outerShdw blurRad="50800" dist="38100" dir="2700000" algn="tl" rotWithShape="0">
              <a:prstClr val="black">
                <a:alpha val="40000"/>
              </a:prstClr>
            </a:outerShdw>
          </a:effectLst>
        </p:spPr>
      </p:pic>
      <p:pic>
        <p:nvPicPr>
          <p:cNvPr id="12" name="Picture 11" descr="A picture containing logo&#10;&#10;Description automatically generated">
            <a:extLst>
              <a:ext uri="{FF2B5EF4-FFF2-40B4-BE49-F238E27FC236}">
                <a16:creationId xmlns:a16="http://schemas.microsoft.com/office/drawing/2014/main" id="{A54D9623-15BE-4D0D-A1B0-EBC15D9C15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9576" y="9428"/>
            <a:ext cx="923474" cy="923474"/>
          </a:xfrm>
          <a:prstGeom prst="rect">
            <a:avLst/>
          </a:prstGeom>
          <a:effectLst>
            <a:outerShdw blurRad="50800" dist="38100" dir="2700000" algn="tl" rotWithShape="0">
              <a:prstClr val="black">
                <a:alpha val="40000"/>
              </a:prstClr>
            </a:outerShdw>
          </a:effectLst>
        </p:spPr>
      </p:pic>
      <p:grpSp>
        <p:nvGrpSpPr>
          <p:cNvPr id="11" name="Group 10">
            <a:extLst>
              <a:ext uri="{FF2B5EF4-FFF2-40B4-BE49-F238E27FC236}">
                <a16:creationId xmlns:a16="http://schemas.microsoft.com/office/drawing/2014/main" id="{DCCA3D77-C611-D4A3-899B-3427AA89AAA5}"/>
              </a:ext>
            </a:extLst>
          </p:cNvPr>
          <p:cNvGrpSpPr/>
          <p:nvPr/>
        </p:nvGrpSpPr>
        <p:grpSpPr>
          <a:xfrm>
            <a:off x="633898" y="2703774"/>
            <a:ext cx="10560164" cy="3505188"/>
            <a:chOff x="637938" y="2425992"/>
            <a:chExt cx="8262956" cy="2854285"/>
          </a:xfrm>
        </p:grpSpPr>
        <p:grpSp>
          <p:nvGrpSpPr>
            <p:cNvPr id="2" name="Group 1">
              <a:extLst>
                <a:ext uri="{FF2B5EF4-FFF2-40B4-BE49-F238E27FC236}">
                  <a16:creationId xmlns:a16="http://schemas.microsoft.com/office/drawing/2014/main" id="{7AD3118E-7A34-622B-EF6C-05FCF44AF3AC}"/>
                </a:ext>
              </a:extLst>
            </p:cNvPr>
            <p:cNvGrpSpPr/>
            <p:nvPr/>
          </p:nvGrpSpPr>
          <p:grpSpPr>
            <a:xfrm>
              <a:off x="5950960" y="2425992"/>
              <a:ext cx="2949934" cy="2854285"/>
              <a:chOff x="6035040" y="2425992"/>
              <a:chExt cx="2949934" cy="2854285"/>
            </a:xfrm>
          </p:grpSpPr>
          <p:pic>
            <p:nvPicPr>
              <p:cNvPr id="3" name="Content Placeholder 7" descr="A diagram of a service&#10;&#10;Description automatically generated">
                <a:extLst>
                  <a:ext uri="{FF2B5EF4-FFF2-40B4-BE49-F238E27FC236}">
                    <a16:creationId xmlns:a16="http://schemas.microsoft.com/office/drawing/2014/main" id="{E25D8ED7-A400-A1E8-B65F-4E82C59DA272}"/>
                  </a:ext>
                </a:extLst>
              </p:cNvPr>
              <p:cNvPicPr>
                <a:picLocks noChangeAspect="1"/>
              </p:cNvPicPr>
              <p:nvPr/>
            </p:nvPicPr>
            <p:blipFill rotWithShape="1">
              <a:blip r:embed="rId6"/>
              <a:srcRect l="73139" t="20985" r="7117" b="51451"/>
              <a:stretch/>
            </p:blipFill>
            <p:spPr>
              <a:xfrm>
                <a:off x="7013448" y="2425992"/>
                <a:ext cx="977693" cy="785801"/>
              </a:xfrm>
              <a:prstGeom prst="rect">
                <a:avLst/>
              </a:prstGeom>
              <a:noFill/>
              <a:ln>
                <a:noFill/>
              </a:ln>
            </p:spPr>
          </p:pic>
          <p:sp>
            <p:nvSpPr>
              <p:cNvPr id="4" name="TextBox 3">
                <a:extLst>
                  <a:ext uri="{FF2B5EF4-FFF2-40B4-BE49-F238E27FC236}">
                    <a16:creationId xmlns:a16="http://schemas.microsoft.com/office/drawing/2014/main" id="{7AFF0720-C0E7-0BBC-24E3-D8F8777EFC4F}"/>
                  </a:ext>
                </a:extLst>
              </p:cNvPr>
              <p:cNvSpPr txBox="1"/>
              <p:nvPr/>
            </p:nvSpPr>
            <p:spPr>
              <a:xfrm>
                <a:off x="6035040" y="3248952"/>
                <a:ext cx="2949934" cy="2031325"/>
              </a:xfrm>
              <a:prstGeom prst="rect">
                <a:avLst/>
              </a:prstGeom>
              <a:noFill/>
            </p:spPr>
            <p:txBody>
              <a:bodyPr wrap="square" rtlCol="0">
                <a:spAutoFit/>
              </a:bodyPr>
              <a:lstStyle/>
              <a:p>
                <a:pPr algn="ctr"/>
                <a:r>
                  <a:rPr lang="en-US" b="1" dirty="0">
                    <a:solidFill>
                      <a:srgbClr val="23338A"/>
                    </a:solidFill>
                    <a:latin typeface="Poppins" panose="00000500000000000000" pitchFamily="2" charset="0"/>
                    <a:cs typeface="Poppins" panose="00000500000000000000" pitchFamily="2" charset="0"/>
                  </a:rPr>
                  <a:t>Getting to transit must be safe</a:t>
                </a:r>
              </a:p>
              <a:p>
                <a:pPr algn="ctr"/>
                <a:r>
                  <a:rPr lang="en-US" dirty="0">
                    <a:latin typeface="Poppins" panose="00000500000000000000" pitchFamily="2" charset="0"/>
                    <a:cs typeface="Poppins" panose="00000500000000000000" pitchFamily="2" charset="0"/>
                  </a:rPr>
                  <a:t>Sidewalks, crosswalks, walking and bike paths need to connect people to their nearest transit services</a:t>
                </a:r>
              </a:p>
            </p:txBody>
          </p:sp>
        </p:grpSp>
        <p:grpSp>
          <p:nvGrpSpPr>
            <p:cNvPr id="5" name="Group 4">
              <a:extLst>
                <a:ext uri="{FF2B5EF4-FFF2-40B4-BE49-F238E27FC236}">
                  <a16:creationId xmlns:a16="http://schemas.microsoft.com/office/drawing/2014/main" id="{361B7150-B6FB-2B6B-DC22-7B920FDF8F93}"/>
                </a:ext>
              </a:extLst>
            </p:cNvPr>
            <p:cNvGrpSpPr/>
            <p:nvPr/>
          </p:nvGrpSpPr>
          <p:grpSpPr>
            <a:xfrm>
              <a:off x="2993075" y="2425992"/>
              <a:ext cx="2989690" cy="2854285"/>
              <a:chOff x="3077155" y="2425992"/>
              <a:chExt cx="2989690" cy="2854285"/>
            </a:xfrm>
          </p:grpSpPr>
          <p:sp>
            <p:nvSpPr>
              <p:cNvPr id="6" name="TextBox 5">
                <a:extLst>
                  <a:ext uri="{FF2B5EF4-FFF2-40B4-BE49-F238E27FC236}">
                    <a16:creationId xmlns:a16="http://schemas.microsoft.com/office/drawing/2014/main" id="{2F9F5B71-85A1-15CD-72CC-1E361557DF29}"/>
                  </a:ext>
                </a:extLst>
              </p:cNvPr>
              <p:cNvSpPr txBox="1"/>
              <p:nvPr/>
            </p:nvSpPr>
            <p:spPr>
              <a:xfrm>
                <a:off x="3077155" y="3248952"/>
                <a:ext cx="2989690" cy="2031325"/>
              </a:xfrm>
              <a:prstGeom prst="rect">
                <a:avLst/>
              </a:prstGeom>
              <a:noFill/>
            </p:spPr>
            <p:txBody>
              <a:bodyPr wrap="square" rtlCol="0">
                <a:spAutoFit/>
              </a:bodyPr>
              <a:lstStyle/>
              <a:p>
                <a:pPr algn="ctr"/>
                <a:r>
                  <a:rPr lang="en-US" b="1" dirty="0">
                    <a:solidFill>
                      <a:srgbClr val="23338A"/>
                    </a:solidFill>
                    <a:latin typeface="Poppins" panose="00000500000000000000" pitchFamily="2" charset="0"/>
                    <a:cs typeface="Poppins" panose="00000500000000000000" pitchFamily="2" charset="0"/>
                  </a:rPr>
                  <a:t>Service must be convenient</a:t>
                </a:r>
              </a:p>
              <a:p>
                <a:pPr algn="ctr"/>
                <a:r>
                  <a:rPr lang="en-US" dirty="0">
                    <a:latin typeface="Poppins" panose="00000500000000000000" pitchFamily="2" charset="0"/>
                    <a:cs typeface="Poppins" panose="00000500000000000000" pitchFamily="2" charset="0"/>
                  </a:rPr>
                  <a:t>Buses and trains need to run frequently, stops and stations need to be close to people’s homes and destinations</a:t>
                </a:r>
              </a:p>
            </p:txBody>
          </p:sp>
          <p:pic>
            <p:nvPicPr>
              <p:cNvPr id="7" name="Content Placeholder 7" descr="A diagram of a service&#10;&#10;Description automatically generated">
                <a:extLst>
                  <a:ext uri="{FF2B5EF4-FFF2-40B4-BE49-F238E27FC236}">
                    <a16:creationId xmlns:a16="http://schemas.microsoft.com/office/drawing/2014/main" id="{3F45AA0F-4869-D654-6138-4D30AD0F0619}"/>
                  </a:ext>
                </a:extLst>
              </p:cNvPr>
              <p:cNvPicPr>
                <a:picLocks noChangeAspect="1"/>
              </p:cNvPicPr>
              <p:nvPr/>
            </p:nvPicPr>
            <p:blipFill rotWithShape="1">
              <a:blip r:embed="rId6"/>
              <a:srcRect l="39761" t="20985" r="40494" b="51451"/>
              <a:stretch/>
            </p:blipFill>
            <p:spPr>
              <a:xfrm>
                <a:off x="4114800" y="2425992"/>
                <a:ext cx="977693" cy="785801"/>
              </a:xfrm>
              <a:prstGeom prst="rect">
                <a:avLst/>
              </a:prstGeom>
              <a:noFill/>
              <a:ln>
                <a:noFill/>
              </a:ln>
            </p:spPr>
          </p:pic>
        </p:grpSp>
        <p:grpSp>
          <p:nvGrpSpPr>
            <p:cNvPr id="8" name="Group 7">
              <a:extLst>
                <a:ext uri="{FF2B5EF4-FFF2-40B4-BE49-F238E27FC236}">
                  <a16:creationId xmlns:a16="http://schemas.microsoft.com/office/drawing/2014/main" id="{FFA5318B-DE77-0D82-DDB0-FC998CACA5C4}"/>
                </a:ext>
              </a:extLst>
            </p:cNvPr>
            <p:cNvGrpSpPr/>
            <p:nvPr/>
          </p:nvGrpSpPr>
          <p:grpSpPr>
            <a:xfrm>
              <a:off x="637938" y="2425992"/>
              <a:ext cx="2322784" cy="2300288"/>
              <a:chOff x="722018" y="2425992"/>
              <a:chExt cx="2322784" cy="2300288"/>
            </a:xfrm>
          </p:grpSpPr>
          <p:sp>
            <p:nvSpPr>
              <p:cNvPr id="9" name="TextBox 8">
                <a:extLst>
                  <a:ext uri="{FF2B5EF4-FFF2-40B4-BE49-F238E27FC236}">
                    <a16:creationId xmlns:a16="http://schemas.microsoft.com/office/drawing/2014/main" id="{AF4A08B2-819F-F868-8502-7BAAEED7EDD4}"/>
                  </a:ext>
                </a:extLst>
              </p:cNvPr>
              <p:cNvSpPr txBox="1"/>
              <p:nvPr/>
            </p:nvSpPr>
            <p:spPr>
              <a:xfrm>
                <a:off x="722018" y="3248952"/>
                <a:ext cx="2322784" cy="1477328"/>
              </a:xfrm>
              <a:prstGeom prst="rect">
                <a:avLst/>
              </a:prstGeom>
              <a:noFill/>
            </p:spPr>
            <p:txBody>
              <a:bodyPr wrap="square" rtlCol="0">
                <a:spAutoFit/>
              </a:bodyPr>
              <a:lstStyle/>
              <a:p>
                <a:pPr algn="ctr"/>
                <a:r>
                  <a:rPr lang="en-US" b="1" dirty="0">
                    <a:solidFill>
                      <a:srgbClr val="23338A"/>
                    </a:solidFill>
                    <a:latin typeface="Poppins" panose="00000500000000000000" pitchFamily="2" charset="0"/>
                    <a:cs typeface="Poppins" panose="00000500000000000000" pitchFamily="2" charset="0"/>
                  </a:rPr>
                  <a:t>Transit service reliability is key</a:t>
                </a:r>
              </a:p>
              <a:p>
                <a:pPr algn="ctr"/>
                <a:r>
                  <a:rPr lang="en-US" dirty="0">
                    <a:latin typeface="Poppins" panose="00000500000000000000" pitchFamily="2" charset="0"/>
                    <a:cs typeface="Poppins" panose="00000500000000000000" pitchFamily="2" charset="0"/>
                  </a:rPr>
                  <a:t>Buses and trains need to run on time </a:t>
                </a:r>
              </a:p>
            </p:txBody>
          </p:sp>
          <p:pic>
            <p:nvPicPr>
              <p:cNvPr id="10" name="Content Placeholder 7" descr="A diagram of a service&#10;&#10;Description automatically generated">
                <a:extLst>
                  <a:ext uri="{FF2B5EF4-FFF2-40B4-BE49-F238E27FC236}">
                    <a16:creationId xmlns:a16="http://schemas.microsoft.com/office/drawing/2014/main" id="{3ABD3810-B414-F02C-F684-1DA7664C0703}"/>
                  </a:ext>
                </a:extLst>
              </p:cNvPr>
              <p:cNvPicPr>
                <a:picLocks noChangeAspect="1"/>
              </p:cNvPicPr>
              <p:nvPr/>
            </p:nvPicPr>
            <p:blipFill rotWithShape="1">
              <a:blip r:embed="rId6"/>
              <a:srcRect l="6671" t="20985" r="72221" b="51451"/>
              <a:stretch/>
            </p:blipFill>
            <p:spPr>
              <a:xfrm>
                <a:off x="1280160" y="2425992"/>
                <a:ext cx="1045179" cy="785801"/>
              </a:xfrm>
              <a:prstGeom prst="rect">
                <a:avLst/>
              </a:prstGeom>
              <a:noFill/>
              <a:ln>
                <a:noFill/>
              </a:ln>
            </p:spPr>
          </p:pic>
        </p:grpSp>
      </p:grpSp>
      <p:sp>
        <p:nvSpPr>
          <p:cNvPr id="13" name="Content Placeholder 3">
            <a:extLst>
              <a:ext uri="{FF2B5EF4-FFF2-40B4-BE49-F238E27FC236}">
                <a16:creationId xmlns:a16="http://schemas.microsoft.com/office/drawing/2014/main" id="{18DDFC98-BD51-04F4-2F04-D2B3C3095063}"/>
              </a:ext>
            </a:extLst>
          </p:cNvPr>
          <p:cNvSpPr txBox="1">
            <a:spLocks/>
          </p:cNvSpPr>
          <p:nvPr/>
        </p:nvSpPr>
        <p:spPr>
          <a:xfrm>
            <a:off x="454517" y="1568402"/>
            <a:ext cx="11332305" cy="785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7511E"/>
              </a:buClr>
            </a:pPr>
            <a:r>
              <a:rPr lang="en-US" b="1" dirty="0">
                <a:solidFill>
                  <a:srgbClr val="23338A"/>
                </a:solidFill>
                <a:latin typeface="Poppins" panose="00000500000000000000" pitchFamily="2" charset="0"/>
                <a:cs typeface="Poppins" panose="00000500000000000000" pitchFamily="2" charset="0"/>
              </a:rPr>
              <a:t>Respondents prioritized reliability, convenience, and safety</a:t>
            </a:r>
            <a:endParaRPr lang="en-US"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63654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07C44CE-9503-4FB3-93F8-2E74A70631B3}"/>
              </a:ext>
            </a:extLst>
          </p:cNvPr>
          <p:cNvSpPr/>
          <p:nvPr/>
        </p:nvSpPr>
        <p:spPr>
          <a:xfrm>
            <a:off x="0" y="6640830"/>
            <a:ext cx="12191980" cy="217170"/>
          </a:xfrm>
          <a:prstGeom prst="rect">
            <a:avLst/>
          </a:prstGeom>
          <a:solidFill>
            <a:srgbClr val="004EB2"/>
          </a:solidFill>
          <a:ln>
            <a:solidFill>
              <a:srgbClr val="004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1AA63949-CB31-45C9-8AC2-15340B015B3A}"/>
              </a:ext>
            </a:extLst>
          </p:cNvPr>
          <p:cNvCxnSpPr>
            <a:cxnSpLocks/>
          </p:cNvCxnSpPr>
          <p:nvPr/>
        </p:nvCxnSpPr>
        <p:spPr>
          <a:xfrm>
            <a:off x="0" y="6558534"/>
            <a:ext cx="12192000" cy="0"/>
          </a:xfrm>
          <a:prstGeom prst="line">
            <a:avLst/>
          </a:prstGeom>
          <a:ln w="38100">
            <a:solidFill>
              <a:srgbClr val="EFD737"/>
            </a:solidFill>
          </a:ln>
        </p:spPr>
        <p:style>
          <a:lnRef idx="1">
            <a:schemeClr val="accent1"/>
          </a:lnRef>
          <a:fillRef idx="0">
            <a:schemeClr val="accent1"/>
          </a:fillRef>
          <a:effectRef idx="0">
            <a:schemeClr val="accent1"/>
          </a:effectRef>
          <a:fontRef idx="minor">
            <a:schemeClr val="tx1"/>
          </a:fontRef>
        </p:style>
      </p:cxnSp>
      <p:pic>
        <p:nvPicPr>
          <p:cNvPr id="20" name="Picture 19" descr="Background pattern&#10;&#10;Description automatically generated">
            <a:extLst>
              <a:ext uri="{FF2B5EF4-FFF2-40B4-BE49-F238E27FC236}">
                <a16:creationId xmlns:a16="http://schemas.microsoft.com/office/drawing/2014/main" id="{AE9E17AA-7C37-4E7E-95E7-4897B91E0CC9}"/>
              </a:ext>
            </a:extLst>
          </p:cNvPr>
          <p:cNvPicPr>
            <a:picLocks noChangeAspect="1"/>
          </p:cNvPicPr>
          <p:nvPr/>
        </p:nvPicPr>
        <p:blipFill rotWithShape="1">
          <a:blip r:embed="rId3">
            <a:extLst>
              <a:ext uri="{28A0092B-C50C-407E-A947-70E740481C1C}">
                <a14:useLocalDpi xmlns:a14="http://schemas.microsoft.com/office/drawing/2010/main" val="0"/>
              </a:ext>
            </a:extLst>
          </a:blip>
          <a:srcRect t="4698" b="67430"/>
          <a:stretch/>
        </p:blipFill>
        <p:spPr>
          <a:xfrm>
            <a:off x="-2" y="0"/>
            <a:ext cx="12192000" cy="970482"/>
          </a:xfrm>
          <a:prstGeom prst="rect">
            <a:avLst/>
          </a:prstGeom>
        </p:spPr>
      </p:pic>
      <p:sp>
        <p:nvSpPr>
          <p:cNvPr id="21" name="Title 1">
            <a:extLst>
              <a:ext uri="{FF2B5EF4-FFF2-40B4-BE49-F238E27FC236}">
                <a16:creationId xmlns:a16="http://schemas.microsoft.com/office/drawing/2014/main" id="{330F2FE9-D169-4A62-8431-56C36A9E33B9}"/>
              </a:ext>
            </a:extLst>
          </p:cNvPr>
          <p:cNvSpPr>
            <a:spLocks noGrp="1"/>
          </p:cNvSpPr>
          <p:nvPr>
            <p:ph type="title"/>
          </p:nvPr>
        </p:nvSpPr>
        <p:spPr>
          <a:xfrm>
            <a:off x="997918" y="65677"/>
            <a:ext cx="10196144" cy="839127"/>
          </a:xfrm>
        </p:spPr>
        <p:txBody>
          <a:bodyPr anchor="ctr">
            <a:noAutofit/>
          </a:bodyPr>
          <a:lstStyle/>
          <a:p>
            <a:pPr algn="ctr"/>
            <a:r>
              <a:rPr lang="en-US" sz="4000" dirty="0">
                <a:solidFill>
                  <a:schemeClr val="bg1"/>
                </a:solidFill>
                <a:effectLst>
                  <a:outerShdw blurRad="38100" dist="38100" dir="2700000" algn="tl">
                    <a:srgbClr val="000000">
                      <a:alpha val="43137"/>
                    </a:srgbClr>
                  </a:outerShdw>
                </a:effectLst>
                <a:latin typeface="Raleway"/>
              </a:rPr>
              <a:t>Guiding Concepts for the TVP</a:t>
            </a:r>
          </a:p>
        </p:txBody>
      </p:sp>
      <p:pic>
        <p:nvPicPr>
          <p:cNvPr id="22" name="Picture 21" descr="Logo&#10;&#10;Description automatically generated">
            <a:extLst>
              <a:ext uri="{FF2B5EF4-FFF2-40B4-BE49-F238E27FC236}">
                <a16:creationId xmlns:a16="http://schemas.microsoft.com/office/drawing/2014/main" id="{1D2F1593-DB04-447F-A016-60F948958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95" y="24546"/>
            <a:ext cx="923474" cy="925154"/>
          </a:xfrm>
          <a:prstGeom prst="rect">
            <a:avLst/>
          </a:prstGeom>
          <a:effectLst>
            <a:outerShdw blurRad="50800" dist="38100" dir="2700000" algn="tl" rotWithShape="0">
              <a:prstClr val="black">
                <a:alpha val="40000"/>
              </a:prstClr>
            </a:outerShdw>
          </a:effectLst>
        </p:spPr>
      </p:pic>
      <p:pic>
        <p:nvPicPr>
          <p:cNvPr id="12" name="Picture 11" descr="A picture containing logo&#10;&#10;Description automatically generated">
            <a:extLst>
              <a:ext uri="{FF2B5EF4-FFF2-40B4-BE49-F238E27FC236}">
                <a16:creationId xmlns:a16="http://schemas.microsoft.com/office/drawing/2014/main" id="{A54D9623-15BE-4D0D-A1B0-EBC15D9C15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9576" y="9428"/>
            <a:ext cx="923474" cy="923474"/>
          </a:xfrm>
          <a:prstGeom prst="rect">
            <a:avLst/>
          </a:prstGeom>
          <a:effectLst>
            <a:outerShdw blurRad="50800" dist="38100" dir="2700000" algn="tl" rotWithShape="0">
              <a:prstClr val="black">
                <a:alpha val="40000"/>
              </a:prstClr>
            </a:outerShdw>
          </a:effectLst>
        </p:spPr>
      </p:pic>
      <p:grpSp>
        <p:nvGrpSpPr>
          <p:cNvPr id="13" name="Group 12">
            <a:extLst>
              <a:ext uri="{FF2B5EF4-FFF2-40B4-BE49-F238E27FC236}">
                <a16:creationId xmlns:a16="http://schemas.microsoft.com/office/drawing/2014/main" id="{8BF3DA27-5185-9654-CBD8-4E73336B8218}"/>
              </a:ext>
            </a:extLst>
          </p:cNvPr>
          <p:cNvGrpSpPr/>
          <p:nvPr/>
        </p:nvGrpSpPr>
        <p:grpSpPr>
          <a:xfrm>
            <a:off x="510886" y="1320805"/>
            <a:ext cx="10936047" cy="5155428"/>
            <a:chOff x="1021773" y="1120726"/>
            <a:chExt cx="8030245" cy="3790494"/>
          </a:xfrm>
        </p:grpSpPr>
        <p:pic>
          <p:nvPicPr>
            <p:cNvPr id="14" name="Picture 13" descr="A yellow bus with a speed motion on the side&#10;&#10;Description automatically generated">
              <a:extLst>
                <a:ext uri="{FF2B5EF4-FFF2-40B4-BE49-F238E27FC236}">
                  <a16:creationId xmlns:a16="http://schemas.microsoft.com/office/drawing/2014/main" id="{DE99D4C0-C773-E440-EDD2-45CDE64BF041}"/>
                </a:ext>
              </a:extLst>
            </p:cNvPr>
            <p:cNvPicPr>
              <a:picLocks noChangeAspect="1"/>
            </p:cNvPicPr>
            <p:nvPr/>
          </p:nvPicPr>
          <p:blipFill>
            <a:blip r:embed="rId6"/>
            <a:stretch>
              <a:fillRect/>
            </a:stretch>
          </p:blipFill>
          <p:spPr>
            <a:xfrm>
              <a:off x="1021779" y="2993546"/>
              <a:ext cx="961160" cy="961160"/>
            </a:xfrm>
            <a:prstGeom prst="rect">
              <a:avLst/>
            </a:prstGeom>
          </p:spPr>
        </p:pic>
        <p:sp>
          <p:nvSpPr>
            <p:cNvPr id="15" name="TextBox 14">
              <a:extLst>
                <a:ext uri="{FF2B5EF4-FFF2-40B4-BE49-F238E27FC236}">
                  <a16:creationId xmlns:a16="http://schemas.microsoft.com/office/drawing/2014/main" id="{83F39B14-8BDB-E214-CB7B-AE1B7A226AD9}"/>
                </a:ext>
              </a:extLst>
            </p:cNvPr>
            <p:cNvSpPr txBox="1"/>
            <p:nvPr/>
          </p:nvSpPr>
          <p:spPr>
            <a:xfrm>
              <a:off x="2032419" y="3290449"/>
              <a:ext cx="7010946" cy="3792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tx1"/>
                  </a:solidFill>
                  <a:latin typeface="Poppins" panose="00000500000000000000" pitchFamily="2" charset="0"/>
                  <a:ea typeface="+mj-lt"/>
                  <a:cs typeface="Poppins" panose="00000500000000000000" pitchFamily="2" charset="0"/>
                </a:rPr>
                <a:t>Improve service reliability and customer experience</a:t>
              </a:r>
            </a:p>
          </p:txBody>
        </p:sp>
        <p:grpSp>
          <p:nvGrpSpPr>
            <p:cNvPr id="17" name="Group 16">
              <a:extLst>
                <a:ext uri="{FF2B5EF4-FFF2-40B4-BE49-F238E27FC236}">
                  <a16:creationId xmlns:a16="http://schemas.microsoft.com/office/drawing/2014/main" id="{A9D0BBD3-7BD9-2FB1-5952-086F87B30988}"/>
                </a:ext>
              </a:extLst>
            </p:cNvPr>
            <p:cNvGrpSpPr/>
            <p:nvPr/>
          </p:nvGrpSpPr>
          <p:grpSpPr>
            <a:xfrm>
              <a:off x="1021773" y="1120726"/>
              <a:ext cx="7753217" cy="962026"/>
              <a:chOff x="1039091" y="2991715"/>
              <a:chExt cx="7753217" cy="962026"/>
            </a:xfrm>
          </p:grpSpPr>
          <p:pic>
            <p:nvPicPr>
              <p:cNvPr id="27" name="Picture 26" descr="A blue circle with a yellow stopwatch&#10;&#10;Description automatically generated">
                <a:extLst>
                  <a:ext uri="{FF2B5EF4-FFF2-40B4-BE49-F238E27FC236}">
                    <a16:creationId xmlns:a16="http://schemas.microsoft.com/office/drawing/2014/main" id="{C1F9CC7D-F41D-22BC-07BB-D0547C161ED1}"/>
                  </a:ext>
                </a:extLst>
              </p:cNvPr>
              <p:cNvPicPr>
                <a:picLocks noChangeAspect="1"/>
              </p:cNvPicPr>
              <p:nvPr/>
            </p:nvPicPr>
            <p:blipFill>
              <a:blip r:embed="rId7"/>
              <a:stretch>
                <a:fillRect/>
              </a:stretch>
            </p:blipFill>
            <p:spPr>
              <a:xfrm>
                <a:off x="1039091" y="2991715"/>
                <a:ext cx="961160" cy="962026"/>
              </a:xfrm>
              <a:prstGeom prst="rect">
                <a:avLst/>
              </a:prstGeom>
            </p:spPr>
          </p:pic>
          <p:sp>
            <p:nvSpPr>
              <p:cNvPr id="28" name="TextBox 27">
                <a:extLst>
                  <a:ext uri="{FF2B5EF4-FFF2-40B4-BE49-F238E27FC236}">
                    <a16:creationId xmlns:a16="http://schemas.microsoft.com/office/drawing/2014/main" id="{F6839431-A30F-4554-53BD-EA591E27D9F2}"/>
                  </a:ext>
                </a:extLst>
              </p:cNvPr>
              <p:cNvSpPr txBox="1"/>
              <p:nvPr/>
            </p:nvSpPr>
            <p:spPr>
              <a:xfrm>
                <a:off x="2041072" y="3290981"/>
                <a:ext cx="6751236" cy="3792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tx1"/>
                    </a:solidFill>
                    <a:latin typeface="Poppins" panose="00000500000000000000" pitchFamily="2" charset="0"/>
                    <a:ea typeface="+mj-lt"/>
                    <a:cs typeface="Poppins" panose="00000500000000000000" pitchFamily="2" charset="0"/>
                  </a:rPr>
                  <a:t>Expand service hours and improve frequencies</a:t>
                </a:r>
              </a:p>
            </p:txBody>
          </p:sp>
        </p:grpSp>
        <p:pic>
          <p:nvPicPr>
            <p:cNvPr id="19" name="Picture 18" descr="A blue circle with a crane and a building&#10;&#10;Description automatically generated">
              <a:extLst>
                <a:ext uri="{FF2B5EF4-FFF2-40B4-BE49-F238E27FC236}">
                  <a16:creationId xmlns:a16="http://schemas.microsoft.com/office/drawing/2014/main" id="{69DBC18C-B0B8-3223-E866-50675346A9CB}"/>
                </a:ext>
              </a:extLst>
            </p:cNvPr>
            <p:cNvPicPr>
              <a:picLocks noChangeAspect="1"/>
            </p:cNvPicPr>
            <p:nvPr/>
          </p:nvPicPr>
          <p:blipFill>
            <a:blip r:embed="rId8"/>
            <a:stretch>
              <a:fillRect/>
            </a:stretch>
          </p:blipFill>
          <p:spPr>
            <a:xfrm>
              <a:off x="1021779" y="3951100"/>
              <a:ext cx="960120" cy="960120"/>
            </a:xfrm>
            <a:prstGeom prst="rect">
              <a:avLst/>
            </a:prstGeom>
          </p:spPr>
        </p:pic>
        <p:sp>
          <p:nvSpPr>
            <p:cNvPr id="23" name="TextBox 22">
              <a:extLst>
                <a:ext uri="{FF2B5EF4-FFF2-40B4-BE49-F238E27FC236}">
                  <a16:creationId xmlns:a16="http://schemas.microsoft.com/office/drawing/2014/main" id="{1CECAD31-7723-EFD9-1A74-8D17985713DC}"/>
                </a:ext>
              </a:extLst>
            </p:cNvPr>
            <p:cNvSpPr txBox="1"/>
            <p:nvPr/>
          </p:nvSpPr>
          <p:spPr>
            <a:xfrm>
              <a:off x="2032413" y="4220128"/>
              <a:ext cx="6838977" cy="3792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tx1"/>
                  </a:solidFill>
                  <a:latin typeface="Poppins" panose="00000500000000000000" pitchFamily="2" charset="0"/>
                  <a:ea typeface="+mj-lt"/>
                  <a:cs typeface="Poppins" panose="00000500000000000000" pitchFamily="2" charset="0"/>
                </a:rPr>
                <a:t>Address land use challenges to transit success</a:t>
              </a:r>
            </a:p>
          </p:txBody>
        </p:sp>
        <p:grpSp>
          <p:nvGrpSpPr>
            <p:cNvPr id="24" name="Group 23">
              <a:extLst>
                <a:ext uri="{FF2B5EF4-FFF2-40B4-BE49-F238E27FC236}">
                  <a16:creationId xmlns:a16="http://schemas.microsoft.com/office/drawing/2014/main" id="{54664C2E-E563-7830-0054-E1C6584B5F5B}"/>
                </a:ext>
              </a:extLst>
            </p:cNvPr>
            <p:cNvGrpSpPr/>
            <p:nvPr/>
          </p:nvGrpSpPr>
          <p:grpSpPr>
            <a:xfrm>
              <a:off x="1021773" y="2056703"/>
              <a:ext cx="8030245" cy="962026"/>
              <a:chOff x="1021773" y="3926897"/>
              <a:chExt cx="8030245" cy="962026"/>
            </a:xfrm>
          </p:grpSpPr>
          <p:pic>
            <p:nvPicPr>
              <p:cNvPr id="25" name="Picture 24" descr="A blue circle with a dollar sign and arrow&#10;&#10;Description automatically generated">
                <a:extLst>
                  <a:ext uri="{FF2B5EF4-FFF2-40B4-BE49-F238E27FC236}">
                    <a16:creationId xmlns:a16="http://schemas.microsoft.com/office/drawing/2014/main" id="{660EE1D7-AF07-EA27-920F-F5A0DF82F483}"/>
                  </a:ext>
                </a:extLst>
              </p:cNvPr>
              <p:cNvPicPr>
                <a:picLocks noChangeAspect="1"/>
              </p:cNvPicPr>
              <p:nvPr/>
            </p:nvPicPr>
            <p:blipFill>
              <a:blip r:embed="rId9"/>
              <a:stretch>
                <a:fillRect/>
              </a:stretch>
            </p:blipFill>
            <p:spPr>
              <a:xfrm>
                <a:off x="1021773" y="3926897"/>
                <a:ext cx="970685" cy="962026"/>
              </a:xfrm>
              <a:prstGeom prst="rect">
                <a:avLst/>
              </a:prstGeom>
            </p:spPr>
          </p:pic>
          <p:sp>
            <p:nvSpPr>
              <p:cNvPr id="26" name="TextBox 25">
                <a:extLst>
                  <a:ext uri="{FF2B5EF4-FFF2-40B4-BE49-F238E27FC236}">
                    <a16:creationId xmlns:a16="http://schemas.microsoft.com/office/drawing/2014/main" id="{41712340-30B7-92A7-C31D-B6A03B430BF4}"/>
                  </a:ext>
                </a:extLst>
              </p:cNvPr>
              <p:cNvSpPr txBox="1"/>
              <p:nvPr/>
            </p:nvSpPr>
            <p:spPr>
              <a:xfrm>
                <a:off x="2041071" y="4219865"/>
                <a:ext cx="7010947" cy="3792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tx1"/>
                    </a:solidFill>
                    <a:latin typeface="Poppins" panose="00000500000000000000" pitchFamily="2" charset="0"/>
                    <a:ea typeface="+mj-lt"/>
                    <a:cs typeface="Poppins" panose="00000500000000000000" pitchFamily="2" charset="0"/>
                  </a:rPr>
                  <a:t>Operate more routes and more transit services</a:t>
                </a:r>
              </a:p>
            </p:txBody>
          </p:sp>
        </p:grpSp>
      </p:grpSp>
    </p:spTree>
    <p:extLst>
      <p:ext uri="{BB962C8B-B14F-4D97-AF65-F5344CB8AC3E}">
        <p14:creationId xmlns:p14="http://schemas.microsoft.com/office/powerpoint/2010/main" val="104373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07C44CE-9503-4FB3-93F8-2E74A70631B3}"/>
              </a:ext>
            </a:extLst>
          </p:cNvPr>
          <p:cNvSpPr/>
          <p:nvPr/>
        </p:nvSpPr>
        <p:spPr>
          <a:xfrm>
            <a:off x="0" y="6640830"/>
            <a:ext cx="12191980" cy="217170"/>
          </a:xfrm>
          <a:prstGeom prst="rect">
            <a:avLst/>
          </a:prstGeom>
          <a:solidFill>
            <a:srgbClr val="004EB2"/>
          </a:solidFill>
          <a:ln>
            <a:solidFill>
              <a:srgbClr val="004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1AA63949-CB31-45C9-8AC2-15340B015B3A}"/>
              </a:ext>
            </a:extLst>
          </p:cNvPr>
          <p:cNvCxnSpPr>
            <a:cxnSpLocks/>
          </p:cNvCxnSpPr>
          <p:nvPr/>
        </p:nvCxnSpPr>
        <p:spPr>
          <a:xfrm>
            <a:off x="0" y="6558534"/>
            <a:ext cx="12192000" cy="0"/>
          </a:xfrm>
          <a:prstGeom prst="line">
            <a:avLst/>
          </a:prstGeom>
          <a:ln w="38100">
            <a:solidFill>
              <a:srgbClr val="EFD737"/>
            </a:solidFill>
          </a:ln>
        </p:spPr>
        <p:style>
          <a:lnRef idx="1">
            <a:schemeClr val="accent1"/>
          </a:lnRef>
          <a:fillRef idx="0">
            <a:schemeClr val="accent1"/>
          </a:fillRef>
          <a:effectRef idx="0">
            <a:schemeClr val="accent1"/>
          </a:effectRef>
          <a:fontRef idx="minor">
            <a:schemeClr val="tx1"/>
          </a:fontRef>
        </p:style>
      </p:cxnSp>
      <p:pic>
        <p:nvPicPr>
          <p:cNvPr id="20" name="Picture 19" descr="Background pattern&#10;&#10;Description automatically generated">
            <a:extLst>
              <a:ext uri="{FF2B5EF4-FFF2-40B4-BE49-F238E27FC236}">
                <a16:creationId xmlns:a16="http://schemas.microsoft.com/office/drawing/2014/main" id="{AE9E17AA-7C37-4E7E-95E7-4897B91E0CC9}"/>
              </a:ext>
            </a:extLst>
          </p:cNvPr>
          <p:cNvPicPr>
            <a:picLocks noChangeAspect="1"/>
          </p:cNvPicPr>
          <p:nvPr/>
        </p:nvPicPr>
        <p:blipFill rotWithShape="1">
          <a:blip r:embed="rId3">
            <a:extLst>
              <a:ext uri="{28A0092B-C50C-407E-A947-70E740481C1C}">
                <a14:useLocalDpi xmlns:a14="http://schemas.microsoft.com/office/drawing/2010/main" val="0"/>
              </a:ext>
            </a:extLst>
          </a:blip>
          <a:srcRect t="4698" b="67430"/>
          <a:stretch/>
        </p:blipFill>
        <p:spPr>
          <a:xfrm>
            <a:off x="-12829" y="-3010"/>
            <a:ext cx="12192000" cy="970482"/>
          </a:xfrm>
          <a:prstGeom prst="rect">
            <a:avLst/>
          </a:prstGeom>
        </p:spPr>
      </p:pic>
      <p:sp>
        <p:nvSpPr>
          <p:cNvPr id="21" name="Title 1">
            <a:extLst>
              <a:ext uri="{FF2B5EF4-FFF2-40B4-BE49-F238E27FC236}">
                <a16:creationId xmlns:a16="http://schemas.microsoft.com/office/drawing/2014/main" id="{330F2FE9-D169-4A62-8431-56C36A9E33B9}"/>
              </a:ext>
            </a:extLst>
          </p:cNvPr>
          <p:cNvSpPr>
            <a:spLocks noGrp="1"/>
          </p:cNvSpPr>
          <p:nvPr>
            <p:ph type="title"/>
          </p:nvPr>
        </p:nvSpPr>
        <p:spPr>
          <a:xfrm>
            <a:off x="2189643" y="186755"/>
            <a:ext cx="7534426" cy="732595"/>
          </a:xfrm>
        </p:spPr>
        <p:txBody>
          <a:bodyPr anchor="ctr">
            <a:normAutofit fontScale="90000"/>
          </a:bodyPr>
          <a:lstStyle/>
          <a:p>
            <a:pPr algn="ctr"/>
            <a:r>
              <a:rPr lang="en-US" sz="4000" dirty="0">
                <a:solidFill>
                  <a:schemeClr val="bg1"/>
                </a:solidFill>
                <a:effectLst>
                  <a:outerShdw blurRad="38100" dist="38100" dir="2700000" algn="tl">
                    <a:srgbClr val="000000">
                      <a:alpha val="43137"/>
                    </a:srgbClr>
                  </a:outerShdw>
                </a:effectLst>
                <a:latin typeface="Raleway"/>
              </a:rPr>
              <a:t>What is the Aspirational Network?</a:t>
            </a:r>
          </a:p>
        </p:txBody>
      </p:sp>
      <p:pic>
        <p:nvPicPr>
          <p:cNvPr id="22" name="Picture 21" descr="Logo&#10;&#10;Description automatically generated">
            <a:extLst>
              <a:ext uri="{FF2B5EF4-FFF2-40B4-BE49-F238E27FC236}">
                <a16:creationId xmlns:a16="http://schemas.microsoft.com/office/drawing/2014/main" id="{1D2F1593-DB04-447F-A016-60F948958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95" y="24546"/>
            <a:ext cx="923474" cy="925154"/>
          </a:xfrm>
          <a:prstGeom prst="rect">
            <a:avLst/>
          </a:prstGeom>
          <a:effectLst>
            <a:outerShdw blurRad="50800" dist="38100" dir="2700000" algn="tl" rotWithShape="0">
              <a:prstClr val="black">
                <a:alpha val="40000"/>
              </a:prstClr>
            </a:outerShdw>
          </a:effectLst>
        </p:spPr>
      </p:pic>
      <p:pic>
        <p:nvPicPr>
          <p:cNvPr id="12" name="Picture 11" descr="A picture containing logo&#10;&#10;Description automatically generated">
            <a:extLst>
              <a:ext uri="{FF2B5EF4-FFF2-40B4-BE49-F238E27FC236}">
                <a16:creationId xmlns:a16="http://schemas.microsoft.com/office/drawing/2014/main" id="{A54D9623-15BE-4D0D-A1B0-EBC15D9C15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9576" y="9428"/>
            <a:ext cx="923474" cy="923474"/>
          </a:xfrm>
          <a:prstGeom prst="rect">
            <a:avLst/>
          </a:prstGeom>
          <a:effectLst>
            <a:outerShdw blurRad="50800" dist="38100" dir="2700000" algn="tl" rotWithShape="0">
              <a:prstClr val="black">
                <a:alpha val="40000"/>
              </a:prstClr>
            </a:outerShdw>
          </a:effectLst>
        </p:spPr>
      </p:pic>
      <p:sp>
        <p:nvSpPr>
          <p:cNvPr id="2" name="Content Placeholder 3">
            <a:extLst>
              <a:ext uri="{FF2B5EF4-FFF2-40B4-BE49-F238E27FC236}">
                <a16:creationId xmlns:a16="http://schemas.microsoft.com/office/drawing/2014/main" id="{F82C575F-7697-56D3-1F65-6D6A7633FD0E}"/>
              </a:ext>
            </a:extLst>
          </p:cNvPr>
          <p:cNvSpPr txBox="1">
            <a:spLocks/>
          </p:cNvSpPr>
          <p:nvPr/>
        </p:nvSpPr>
        <p:spPr>
          <a:xfrm>
            <a:off x="284951" y="3254312"/>
            <a:ext cx="10724625" cy="36036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a:spcAft>
                <a:spcPts val="600"/>
              </a:spcAft>
              <a:buClr>
                <a:srgbClr val="E7511E"/>
              </a:buClr>
            </a:pPr>
            <a:r>
              <a:rPr lang="en-US" dirty="0">
                <a:latin typeface="Poppins" panose="00000500000000000000" pitchFamily="2" charset="0"/>
                <a:cs typeface="Poppins" panose="00000500000000000000" pitchFamily="2" charset="0"/>
              </a:rPr>
              <a:t>The Aspirational Network was created </a:t>
            </a:r>
            <a:r>
              <a:rPr lang="en-US" b="1" dirty="0">
                <a:solidFill>
                  <a:srgbClr val="E7511E"/>
                </a:solidFill>
                <a:latin typeface="Poppins" panose="00000500000000000000" pitchFamily="2" charset="0"/>
                <a:cs typeface="Poppins" panose="00000500000000000000" pitchFamily="2" charset="0"/>
              </a:rPr>
              <a:t>in collaboration </a:t>
            </a:r>
            <a:r>
              <a:rPr lang="en-US" dirty="0">
                <a:latin typeface="Poppins" panose="00000500000000000000" pitchFamily="2" charset="0"/>
                <a:cs typeface="Poppins" panose="00000500000000000000" pitchFamily="2" charset="0"/>
              </a:rPr>
              <a:t>with Prince George’s County and WMATA</a:t>
            </a:r>
          </a:p>
          <a:p>
            <a:pPr marL="628650">
              <a:spcAft>
                <a:spcPts val="600"/>
              </a:spcAft>
              <a:buClr>
                <a:srgbClr val="E7511E"/>
              </a:buClr>
            </a:pPr>
            <a:r>
              <a:rPr lang="en-US" dirty="0">
                <a:latin typeface="Poppins" panose="00000500000000000000" pitchFamily="2" charset="0"/>
                <a:cs typeface="Poppins" panose="00000500000000000000" pitchFamily="2" charset="0"/>
              </a:rPr>
              <a:t>It includes both </a:t>
            </a:r>
            <a:r>
              <a:rPr lang="en-US" sz="2400" b="1" dirty="0">
                <a:solidFill>
                  <a:srgbClr val="E7511E"/>
                </a:solidFill>
                <a:latin typeface="Poppins" panose="00000500000000000000" pitchFamily="2" charset="0"/>
                <a:cs typeface="Poppins" panose="00000500000000000000" pitchFamily="2" charset="0"/>
              </a:rPr>
              <a:t>TheBus</a:t>
            </a:r>
            <a:r>
              <a:rPr lang="en-US" b="1" dirty="0">
                <a:solidFill>
                  <a:srgbClr val="E7511E"/>
                </a:solidFill>
                <a:latin typeface="Poppins" panose="00000500000000000000" pitchFamily="2" charset="0"/>
                <a:cs typeface="Poppins" panose="00000500000000000000" pitchFamily="2" charset="0"/>
              </a:rPr>
              <a:t> </a:t>
            </a:r>
            <a:r>
              <a:rPr lang="en-US" dirty="0">
                <a:latin typeface="Poppins" panose="00000500000000000000" pitchFamily="2" charset="0"/>
                <a:cs typeface="Poppins" panose="00000500000000000000" pitchFamily="2" charset="0"/>
              </a:rPr>
              <a:t>and</a:t>
            </a:r>
            <a:r>
              <a:rPr lang="en-US" b="1" dirty="0">
                <a:solidFill>
                  <a:srgbClr val="E7511E"/>
                </a:solidFill>
                <a:latin typeface="Poppins" panose="00000500000000000000" pitchFamily="2" charset="0"/>
                <a:cs typeface="Poppins" panose="00000500000000000000" pitchFamily="2" charset="0"/>
              </a:rPr>
              <a:t> Metrobus </a:t>
            </a:r>
            <a:r>
              <a:rPr lang="en-US" dirty="0">
                <a:latin typeface="Poppins" panose="00000500000000000000" pitchFamily="2" charset="0"/>
                <a:cs typeface="Poppins" panose="00000500000000000000" pitchFamily="2" charset="0"/>
              </a:rPr>
              <a:t>routes</a:t>
            </a:r>
          </a:p>
          <a:p>
            <a:pPr marL="628650">
              <a:spcAft>
                <a:spcPts val="600"/>
              </a:spcAft>
              <a:buClr>
                <a:srgbClr val="E7511E"/>
              </a:buClr>
            </a:pPr>
            <a:r>
              <a:rPr lang="en-US" dirty="0">
                <a:latin typeface="Poppins" panose="00000500000000000000" pitchFamily="2" charset="0"/>
                <a:cs typeface="Poppins" panose="00000500000000000000" pitchFamily="2" charset="0"/>
              </a:rPr>
              <a:t>Builds on WMATA’s </a:t>
            </a:r>
            <a:r>
              <a:rPr lang="en-US" b="1" dirty="0">
                <a:solidFill>
                  <a:srgbClr val="E7511E"/>
                </a:solidFill>
                <a:latin typeface="Poppins" panose="00000500000000000000" pitchFamily="2" charset="0"/>
                <a:cs typeface="Poppins" panose="00000500000000000000" pitchFamily="2" charset="0"/>
              </a:rPr>
              <a:t>Better Bus Network Redesign (BBNR)</a:t>
            </a:r>
            <a:r>
              <a:rPr lang="en-US" b="1" dirty="0">
                <a:solidFill>
                  <a:schemeClr val="tx2">
                    <a:lumMod val="25000"/>
                  </a:schemeClr>
                </a:solidFill>
                <a:latin typeface="Poppins" panose="00000500000000000000" pitchFamily="2" charset="0"/>
                <a:cs typeface="Poppins" panose="00000500000000000000" pitchFamily="2" charset="0"/>
              </a:rPr>
              <a:t> </a:t>
            </a:r>
            <a:r>
              <a:rPr lang="en-US" dirty="0">
                <a:solidFill>
                  <a:schemeClr val="tx2">
                    <a:lumMod val="25000"/>
                  </a:schemeClr>
                </a:solidFill>
                <a:latin typeface="Poppins" panose="00000500000000000000" pitchFamily="2" charset="0"/>
                <a:cs typeface="Poppins" panose="00000500000000000000" pitchFamily="2" charset="0"/>
              </a:rPr>
              <a:t>2025</a:t>
            </a:r>
            <a:r>
              <a:rPr lang="en-US" b="1" dirty="0">
                <a:solidFill>
                  <a:schemeClr val="tx2">
                    <a:lumMod val="25000"/>
                  </a:schemeClr>
                </a:solidFill>
                <a:latin typeface="Poppins" panose="00000500000000000000" pitchFamily="2" charset="0"/>
                <a:cs typeface="Poppins" panose="00000500000000000000" pitchFamily="2" charset="0"/>
              </a:rPr>
              <a:t> </a:t>
            </a:r>
            <a:r>
              <a:rPr lang="en-US" dirty="0">
                <a:solidFill>
                  <a:schemeClr val="tx2">
                    <a:lumMod val="25000"/>
                  </a:schemeClr>
                </a:solidFill>
                <a:latin typeface="Poppins" panose="00000500000000000000" pitchFamily="2" charset="0"/>
                <a:cs typeface="Poppins" panose="00000500000000000000" pitchFamily="2" charset="0"/>
              </a:rPr>
              <a:t>Network</a:t>
            </a:r>
          </a:p>
        </p:txBody>
      </p:sp>
      <p:sp>
        <p:nvSpPr>
          <p:cNvPr id="3" name="Content Placeholder 3">
            <a:extLst>
              <a:ext uri="{FF2B5EF4-FFF2-40B4-BE49-F238E27FC236}">
                <a16:creationId xmlns:a16="http://schemas.microsoft.com/office/drawing/2014/main" id="{B0780213-BEE5-2772-4AE6-0ED5B01F7CD1}"/>
              </a:ext>
            </a:extLst>
          </p:cNvPr>
          <p:cNvSpPr txBox="1">
            <a:spLocks/>
          </p:cNvSpPr>
          <p:nvPr/>
        </p:nvSpPr>
        <p:spPr>
          <a:xfrm>
            <a:off x="107665" y="1430334"/>
            <a:ext cx="11698381" cy="7858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14000"/>
              </a:lnSpc>
              <a:spcBef>
                <a:spcPts val="600"/>
              </a:spcBef>
              <a:spcAft>
                <a:spcPts val="0"/>
              </a:spcAft>
              <a:buClr>
                <a:srgbClr val="FF8700"/>
              </a:buClr>
              <a:buSzPts val="3000"/>
              <a:buFont typeface="Roboto"/>
              <a:buChar char="▸"/>
              <a:defRPr sz="2000" b="0" i="0" u="none" strike="noStrike" cap="none">
                <a:solidFill>
                  <a:srgbClr val="222222"/>
                </a:solidFill>
                <a:latin typeface="+mj-lt"/>
                <a:ea typeface="Roboto"/>
                <a:cs typeface="Roboto"/>
                <a:sym typeface="Roboto"/>
              </a:defRPr>
            </a:lvl1pPr>
            <a:lvl2pPr marL="914400" marR="0" lvl="1" indent="-381000" algn="l" rtl="0">
              <a:lnSpc>
                <a:spcPct val="114000"/>
              </a:lnSpc>
              <a:spcBef>
                <a:spcPts val="0"/>
              </a:spcBef>
              <a:spcAft>
                <a:spcPts val="0"/>
              </a:spcAft>
              <a:buClr>
                <a:srgbClr val="FF8700"/>
              </a:buClr>
              <a:buSzPts val="2400"/>
              <a:buFont typeface="Roboto"/>
              <a:buChar char="▹"/>
              <a:defRPr sz="1600" b="0" i="0" u="none" strike="noStrike" cap="none">
                <a:solidFill>
                  <a:srgbClr val="222222"/>
                </a:solidFill>
                <a:latin typeface="+mj-lt"/>
                <a:ea typeface="Roboto"/>
                <a:cs typeface="Roboto"/>
                <a:sym typeface="Roboto"/>
              </a:defRPr>
            </a:lvl2pPr>
            <a:lvl3pPr marL="1371600" marR="0" lvl="2" indent="-381000" algn="l" rtl="0">
              <a:lnSpc>
                <a:spcPct val="114000"/>
              </a:lnSpc>
              <a:spcBef>
                <a:spcPts val="0"/>
              </a:spcBef>
              <a:spcAft>
                <a:spcPts val="0"/>
              </a:spcAft>
              <a:buClr>
                <a:srgbClr val="FF8700"/>
              </a:buClr>
              <a:buSzPts val="2400"/>
              <a:buFont typeface="Roboto"/>
              <a:buChar char="▹"/>
              <a:defRPr sz="1600" b="0" i="0" u="none" strike="noStrike" cap="none">
                <a:solidFill>
                  <a:srgbClr val="222222"/>
                </a:solidFill>
                <a:latin typeface="+mj-lt"/>
                <a:ea typeface="Roboto"/>
                <a:cs typeface="Roboto"/>
                <a:sym typeface="Roboto"/>
              </a:defRPr>
            </a:lvl3pPr>
            <a:lvl4pPr marL="1828800" marR="0" lvl="3" indent="-342900" algn="l" rtl="0">
              <a:lnSpc>
                <a:spcPct val="114000"/>
              </a:lnSpc>
              <a:spcBef>
                <a:spcPts val="0"/>
              </a:spcBef>
              <a:spcAft>
                <a:spcPts val="0"/>
              </a:spcAft>
              <a:buClr>
                <a:srgbClr val="FF8700"/>
              </a:buClr>
              <a:buSzPts val="1800"/>
              <a:buFont typeface="Roboto"/>
              <a:buChar char="▹"/>
              <a:defRPr sz="1200" b="0" i="0" u="none" strike="noStrike" cap="none">
                <a:solidFill>
                  <a:srgbClr val="222222"/>
                </a:solidFill>
                <a:latin typeface="+mj-lt"/>
                <a:ea typeface="Roboto"/>
                <a:cs typeface="Roboto"/>
                <a:sym typeface="Roboto"/>
              </a:defRPr>
            </a:lvl4pPr>
            <a:lvl5pPr marL="2286000" marR="0" lvl="4" indent="-342900" algn="l" rtl="0">
              <a:lnSpc>
                <a:spcPct val="114000"/>
              </a:lnSpc>
              <a:spcBef>
                <a:spcPts val="0"/>
              </a:spcBef>
              <a:spcAft>
                <a:spcPts val="0"/>
              </a:spcAft>
              <a:buClr>
                <a:srgbClr val="FF8700"/>
              </a:buClr>
              <a:buSzPts val="1800"/>
              <a:buFont typeface="Roboto"/>
              <a:buChar char="▹"/>
              <a:defRPr sz="1200" b="0" i="0" u="none" strike="noStrike" cap="none">
                <a:solidFill>
                  <a:srgbClr val="222222"/>
                </a:solidFill>
                <a:latin typeface="+mj-lt"/>
                <a:ea typeface="Roboto"/>
                <a:cs typeface="Roboto"/>
                <a:sym typeface="Roboto"/>
              </a:defRPr>
            </a:lvl5pPr>
            <a:lvl6pPr marL="2743200" marR="0" lvl="5" indent="-342900" algn="l" rtl="0">
              <a:lnSpc>
                <a:spcPct val="100000"/>
              </a:lnSpc>
              <a:spcBef>
                <a:spcPts val="0"/>
              </a:spcBef>
              <a:spcAft>
                <a:spcPts val="0"/>
              </a:spcAft>
              <a:buClr>
                <a:srgbClr val="FF8700"/>
              </a:buClr>
              <a:buSzPts val="1800"/>
              <a:buFont typeface="Roboto"/>
              <a:buChar char="▹"/>
              <a:defRPr sz="1800" b="0" i="0" u="none" strike="noStrike" cap="none">
                <a:solidFill>
                  <a:srgbClr val="222222"/>
                </a:solidFill>
                <a:latin typeface="Roboto"/>
                <a:ea typeface="Roboto"/>
                <a:cs typeface="Roboto"/>
                <a:sym typeface="Roboto"/>
              </a:defRPr>
            </a:lvl6pPr>
            <a:lvl7pPr marL="3200400" marR="0" lvl="6" indent="-342900" algn="l" rtl="0">
              <a:lnSpc>
                <a:spcPct val="100000"/>
              </a:lnSpc>
              <a:spcBef>
                <a:spcPts val="0"/>
              </a:spcBef>
              <a:spcAft>
                <a:spcPts val="0"/>
              </a:spcAft>
              <a:buClr>
                <a:srgbClr val="FF8700"/>
              </a:buClr>
              <a:buSzPts val="1800"/>
              <a:buFont typeface="Roboto"/>
              <a:buChar char="▹"/>
              <a:defRPr sz="1800" b="0" i="0" u="none" strike="noStrike" cap="none">
                <a:solidFill>
                  <a:srgbClr val="222222"/>
                </a:solidFill>
                <a:latin typeface="Roboto"/>
                <a:ea typeface="Roboto"/>
                <a:cs typeface="Roboto"/>
                <a:sym typeface="Roboto"/>
              </a:defRPr>
            </a:lvl7pPr>
            <a:lvl8pPr marL="3657600" marR="0" lvl="7" indent="-342900" algn="l" rtl="0">
              <a:lnSpc>
                <a:spcPct val="100000"/>
              </a:lnSpc>
              <a:spcBef>
                <a:spcPts val="0"/>
              </a:spcBef>
              <a:spcAft>
                <a:spcPts val="0"/>
              </a:spcAft>
              <a:buClr>
                <a:srgbClr val="FF8700"/>
              </a:buClr>
              <a:buSzPts val="1800"/>
              <a:buFont typeface="Roboto"/>
              <a:buChar char="▹"/>
              <a:defRPr sz="1800" b="0" i="0" u="none" strike="noStrike" cap="none">
                <a:solidFill>
                  <a:srgbClr val="222222"/>
                </a:solidFill>
                <a:latin typeface="Roboto"/>
                <a:ea typeface="Roboto"/>
                <a:cs typeface="Roboto"/>
                <a:sym typeface="Roboto"/>
              </a:defRPr>
            </a:lvl8pPr>
            <a:lvl9pPr marL="4114800" marR="0" lvl="8" indent="-342900" algn="l" rtl="0">
              <a:lnSpc>
                <a:spcPct val="100000"/>
              </a:lnSpc>
              <a:spcBef>
                <a:spcPts val="0"/>
              </a:spcBef>
              <a:spcAft>
                <a:spcPts val="0"/>
              </a:spcAft>
              <a:buClr>
                <a:srgbClr val="FF8700"/>
              </a:buClr>
              <a:buSzPts val="1800"/>
              <a:buFont typeface="Roboto"/>
              <a:buChar char="▹"/>
              <a:defRPr sz="1800" b="0" i="0" u="none" strike="noStrike" cap="none">
                <a:solidFill>
                  <a:srgbClr val="222222"/>
                </a:solidFill>
                <a:latin typeface="Roboto"/>
                <a:ea typeface="Roboto"/>
                <a:cs typeface="Roboto"/>
                <a:sym typeface="Roboto"/>
              </a:defRPr>
            </a:lvl9pPr>
          </a:lstStyle>
          <a:p>
            <a:pPr>
              <a:buClr>
                <a:srgbClr val="E7511E"/>
              </a:buClr>
            </a:pPr>
            <a:r>
              <a:rPr lang="en-US" sz="2800" b="1" dirty="0">
                <a:solidFill>
                  <a:srgbClr val="23338A"/>
                </a:solidFill>
                <a:latin typeface="Poppins" panose="00000500000000000000" pitchFamily="2" charset="0"/>
                <a:cs typeface="Poppins" panose="00000500000000000000" pitchFamily="2" charset="0"/>
              </a:rPr>
              <a:t>The Aspiration Network is a bus network created to address the identified transit needs and gaps </a:t>
            </a:r>
            <a:endParaRPr lang="en-US" sz="28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18546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07C44CE-9503-4FB3-93F8-2E74A70631B3}"/>
              </a:ext>
            </a:extLst>
          </p:cNvPr>
          <p:cNvSpPr/>
          <p:nvPr/>
        </p:nvSpPr>
        <p:spPr>
          <a:xfrm>
            <a:off x="0" y="6640830"/>
            <a:ext cx="12191980" cy="217170"/>
          </a:xfrm>
          <a:prstGeom prst="rect">
            <a:avLst/>
          </a:prstGeom>
          <a:solidFill>
            <a:srgbClr val="004EB2"/>
          </a:solidFill>
          <a:ln>
            <a:solidFill>
              <a:srgbClr val="004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1AA63949-CB31-45C9-8AC2-15340B015B3A}"/>
              </a:ext>
            </a:extLst>
          </p:cNvPr>
          <p:cNvCxnSpPr>
            <a:cxnSpLocks/>
          </p:cNvCxnSpPr>
          <p:nvPr/>
        </p:nvCxnSpPr>
        <p:spPr>
          <a:xfrm>
            <a:off x="0" y="6558534"/>
            <a:ext cx="12192000" cy="0"/>
          </a:xfrm>
          <a:prstGeom prst="line">
            <a:avLst/>
          </a:prstGeom>
          <a:ln w="38100">
            <a:solidFill>
              <a:srgbClr val="EFD737"/>
            </a:solidFill>
          </a:ln>
        </p:spPr>
        <p:style>
          <a:lnRef idx="1">
            <a:schemeClr val="accent1"/>
          </a:lnRef>
          <a:fillRef idx="0">
            <a:schemeClr val="accent1"/>
          </a:fillRef>
          <a:effectRef idx="0">
            <a:schemeClr val="accent1"/>
          </a:effectRef>
          <a:fontRef idx="minor">
            <a:schemeClr val="tx1"/>
          </a:fontRef>
        </p:style>
      </p:cxnSp>
      <p:pic>
        <p:nvPicPr>
          <p:cNvPr id="20" name="Picture 19" descr="Background pattern&#10;&#10;Description automatically generated">
            <a:extLst>
              <a:ext uri="{FF2B5EF4-FFF2-40B4-BE49-F238E27FC236}">
                <a16:creationId xmlns:a16="http://schemas.microsoft.com/office/drawing/2014/main" id="{AE9E17AA-7C37-4E7E-95E7-4897B91E0CC9}"/>
              </a:ext>
            </a:extLst>
          </p:cNvPr>
          <p:cNvPicPr>
            <a:picLocks noChangeAspect="1"/>
          </p:cNvPicPr>
          <p:nvPr/>
        </p:nvPicPr>
        <p:blipFill rotWithShape="1">
          <a:blip r:embed="rId3">
            <a:extLst>
              <a:ext uri="{28A0092B-C50C-407E-A947-70E740481C1C}">
                <a14:useLocalDpi xmlns:a14="http://schemas.microsoft.com/office/drawing/2010/main" val="0"/>
              </a:ext>
            </a:extLst>
          </a:blip>
          <a:srcRect t="4698" b="67430"/>
          <a:stretch/>
        </p:blipFill>
        <p:spPr>
          <a:xfrm>
            <a:off x="-12829" y="-3010"/>
            <a:ext cx="12192000" cy="970482"/>
          </a:xfrm>
          <a:prstGeom prst="rect">
            <a:avLst/>
          </a:prstGeom>
        </p:spPr>
      </p:pic>
      <p:sp>
        <p:nvSpPr>
          <p:cNvPr id="21" name="Title 1">
            <a:extLst>
              <a:ext uri="{FF2B5EF4-FFF2-40B4-BE49-F238E27FC236}">
                <a16:creationId xmlns:a16="http://schemas.microsoft.com/office/drawing/2014/main" id="{330F2FE9-D169-4A62-8431-56C36A9E33B9}"/>
              </a:ext>
            </a:extLst>
          </p:cNvPr>
          <p:cNvSpPr>
            <a:spLocks noGrp="1"/>
          </p:cNvSpPr>
          <p:nvPr>
            <p:ph type="title"/>
          </p:nvPr>
        </p:nvSpPr>
        <p:spPr>
          <a:xfrm>
            <a:off x="2189643" y="186755"/>
            <a:ext cx="7534426" cy="732595"/>
          </a:xfrm>
        </p:spPr>
        <p:txBody>
          <a:bodyPr anchor="ctr">
            <a:normAutofit fontScale="90000"/>
          </a:bodyPr>
          <a:lstStyle/>
          <a:p>
            <a:pPr algn="ctr"/>
            <a:r>
              <a:rPr lang="en-US" sz="4000" dirty="0">
                <a:solidFill>
                  <a:schemeClr val="bg1"/>
                </a:solidFill>
                <a:effectLst>
                  <a:outerShdw blurRad="38100" dist="38100" dir="2700000" algn="tl">
                    <a:srgbClr val="000000">
                      <a:alpha val="43137"/>
                    </a:srgbClr>
                  </a:outerShdw>
                </a:effectLst>
                <a:latin typeface="Raleway"/>
              </a:rPr>
              <a:t>More Routes Going More Places</a:t>
            </a:r>
          </a:p>
        </p:txBody>
      </p:sp>
      <p:pic>
        <p:nvPicPr>
          <p:cNvPr id="22" name="Picture 21" descr="Logo&#10;&#10;Description automatically generated">
            <a:extLst>
              <a:ext uri="{FF2B5EF4-FFF2-40B4-BE49-F238E27FC236}">
                <a16:creationId xmlns:a16="http://schemas.microsoft.com/office/drawing/2014/main" id="{1D2F1593-DB04-447F-A016-60F948958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95" y="24546"/>
            <a:ext cx="923474" cy="925154"/>
          </a:xfrm>
          <a:prstGeom prst="rect">
            <a:avLst/>
          </a:prstGeom>
          <a:effectLst>
            <a:outerShdw blurRad="50800" dist="38100" dir="2700000" algn="tl" rotWithShape="0">
              <a:prstClr val="black">
                <a:alpha val="40000"/>
              </a:prstClr>
            </a:outerShdw>
          </a:effectLst>
        </p:spPr>
      </p:pic>
      <p:pic>
        <p:nvPicPr>
          <p:cNvPr id="12" name="Picture 11" descr="A picture containing logo&#10;&#10;Description automatically generated">
            <a:extLst>
              <a:ext uri="{FF2B5EF4-FFF2-40B4-BE49-F238E27FC236}">
                <a16:creationId xmlns:a16="http://schemas.microsoft.com/office/drawing/2014/main" id="{A54D9623-15BE-4D0D-A1B0-EBC15D9C15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9576" y="9428"/>
            <a:ext cx="923474" cy="923474"/>
          </a:xfrm>
          <a:prstGeom prst="rect">
            <a:avLst/>
          </a:prstGeom>
          <a:effectLst>
            <a:outerShdw blurRad="50800" dist="38100" dir="2700000" algn="tl" rotWithShape="0">
              <a:prstClr val="black">
                <a:alpha val="40000"/>
              </a:prstClr>
            </a:outerShdw>
          </a:effectLst>
        </p:spPr>
      </p:pic>
      <p:pic>
        <p:nvPicPr>
          <p:cNvPr id="2" name="Picture 1" descr="A map of a city&#10;&#10;Description automatically generated">
            <a:extLst>
              <a:ext uri="{FF2B5EF4-FFF2-40B4-BE49-F238E27FC236}">
                <a16:creationId xmlns:a16="http://schemas.microsoft.com/office/drawing/2014/main" id="{BC0E8181-90B0-A6D1-5786-196D7BF2BF28}"/>
              </a:ext>
            </a:extLst>
          </p:cNvPr>
          <p:cNvPicPr>
            <a:picLocks noChangeAspect="1"/>
          </p:cNvPicPr>
          <p:nvPr/>
        </p:nvPicPr>
        <p:blipFill rotWithShape="1">
          <a:blip r:embed="rId6"/>
          <a:srcRect l="53031"/>
          <a:stretch/>
        </p:blipFill>
        <p:spPr>
          <a:xfrm>
            <a:off x="8669867" y="945339"/>
            <a:ext cx="3522133" cy="5599055"/>
          </a:xfrm>
          <a:prstGeom prst="rect">
            <a:avLst/>
          </a:prstGeom>
        </p:spPr>
      </p:pic>
      <p:sp>
        <p:nvSpPr>
          <p:cNvPr id="3" name="Content Placeholder 3">
            <a:extLst>
              <a:ext uri="{FF2B5EF4-FFF2-40B4-BE49-F238E27FC236}">
                <a16:creationId xmlns:a16="http://schemas.microsoft.com/office/drawing/2014/main" id="{B5ECA78C-074D-647F-D295-CD11249B8568}"/>
              </a:ext>
            </a:extLst>
          </p:cNvPr>
          <p:cNvSpPr txBox="1">
            <a:spLocks/>
          </p:cNvSpPr>
          <p:nvPr/>
        </p:nvSpPr>
        <p:spPr>
          <a:xfrm>
            <a:off x="234669" y="1019142"/>
            <a:ext cx="6809598" cy="7858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14000"/>
              </a:lnSpc>
              <a:spcBef>
                <a:spcPts val="600"/>
              </a:spcBef>
              <a:spcAft>
                <a:spcPts val="0"/>
              </a:spcAft>
              <a:buClr>
                <a:srgbClr val="FF8700"/>
              </a:buClr>
              <a:buSzPts val="3000"/>
              <a:buFont typeface="Roboto"/>
              <a:buChar char="▸"/>
              <a:defRPr sz="2000" b="0" i="0" u="none" strike="noStrike" cap="none">
                <a:solidFill>
                  <a:srgbClr val="222222"/>
                </a:solidFill>
                <a:latin typeface="+mj-lt"/>
                <a:ea typeface="Roboto"/>
                <a:cs typeface="Roboto"/>
                <a:sym typeface="Roboto"/>
              </a:defRPr>
            </a:lvl1pPr>
            <a:lvl2pPr marL="914400" marR="0" lvl="1" indent="-381000" algn="l" rtl="0">
              <a:lnSpc>
                <a:spcPct val="114000"/>
              </a:lnSpc>
              <a:spcBef>
                <a:spcPts val="0"/>
              </a:spcBef>
              <a:spcAft>
                <a:spcPts val="0"/>
              </a:spcAft>
              <a:buClr>
                <a:srgbClr val="FF8700"/>
              </a:buClr>
              <a:buSzPts val="2400"/>
              <a:buFont typeface="Roboto"/>
              <a:buChar char="▹"/>
              <a:defRPr sz="1600" b="0" i="0" u="none" strike="noStrike" cap="none">
                <a:solidFill>
                  <a:srgbClr val="222222"/>
                </a:solidFill>
                <a:latin typeface="+mj-lt"/>
                <a:ea typeface="Roboto"/>
                <a:cs typeface="Roboto"/>
                <a:sym typeface="Roboto"/>
              </a:defRPr>
            </a:lvl2pPr>
            <a:lvl3pPr marL="1371600" marR="0" lvl="2" indent="-381000" algn="l" rtl="0">
              <a:lnSpc>
                <a:spcPct val="114000"/>
              </a:lnSpc>
              <a:spcBef>
                <a:spcPts val="0"/>
              </a:spcBef>
              <a:spcAft>
                <a:spcPts val="0"/>
              </a:spcAft>
              <a:buClr>
                <a:srgbClr val="FF8700"/>
              </a:buClr>
              <a:buSzPts val="2400"/>
              <a:buFont typeface="Roboto"/>
              <a:buChar char="▹"/>
              <a:defRPr sz="1600" b="0" i="0" u="none" strike="noStrike" cap="none">
                <a:solidFill>
                  <a:srgbClr val="222222"/>
                </a:solidFill>
                <a:latin typeface="+mj-lt"/>
                <a:ea typeface="Roboto"/>
                <a:cs typeface="Roboto"/>
                <a:sym typeface="Roboto"/>
              </a:defRPr>
            </a:lvl3pPr>
            <a:lvl4pPr marL="1828800" marR="0" lvl="3" indent="-342900" algn="l" rtl="0">
              <a:lnSpc>
                <a:spcPct val="114000"/>
              </a:lnSpc>
              <a:spcBef>
                <a:spcPts val="0"/>
              </a:spcBef>
              <a:spcAft>
                <a:spcPts val="0"/>
              </a:spcAft>
              <a:buClr>
                <a:srgbClr val="FF8700"/>
              </a:buClr>
              <a:buSzPts val="1800"/>
              <a:buFont typeface="Roboto"/>
              <a:buChar char="▹"/>
              <a:defRPr sz="1200" b="0" i="0" u="none" strike="noStrike" cap="none">
                <a:solidFill>
                  <a:srgbClr val="222222"/>
                </a:solidFill>
                <a:latin typeface="+mj-lt"/>
                <a:ea typeface="Roboto"/>
                <a:cs typeface="Roboto"/>
                <a:sym typeface="Roboto"/>
              </a:defRPr>
            </a:lvl4pPr>
            <a:lvl5pPr marL="2286000" marR="0" lvl="4" indent="-342900" algn="l" rtl="0">
              <a:lnSpc>
                <a:spcPct val="114000"/>
              </a:lnSpc>
              <a:spcBef>
                <a:spcPts val="0"/>
              </a:spcBef>
              <a:spcAft>
                <a:spcPts val="0"/>
              </a:spcAft>
              <a:buClr>
                <a:srgbClr val="FF8700"/>
              </a:buClr>
              <a:buSzPts val="1800"/>
              <a:buFont typeface="Roboto"/>
              <a:buChar char="▹"/>
              <a:defRPr sz="1200" b="0" i="0" u="none" strike="noStrike" cap="none">
                <a:solidFill>
                  <a:srgbClr val="222222"/>
                </a:solidFill>
                <a:latin typeface="+mj-lt"/>
                <a:ea typeface="Roboto"/>
                <a:cs typeface="Roboto"/>
                <a:sym typeface="Roboto"/>
              </a:defRPr>
            </a:lvl5pPr>
            <a:lvl6pPr marL="2743200" marR="0" lvl="5" indent="-342900" algn="l" rtl="0">
              <a:lnSpc>
                <a:spcPct val="100000"/>
              </a:lnSpc>
              <a:spcBef>
                <a:spcPts val="0"/>
              </a:spcBef>
              <a:spcAft>
                <a:spcPts val="0"/>
              </a:spcAft>
              <a:buClr>
                <a:srgbClr val="FF8700"/>
              </a:buClr>
              <a:buSzPts val="1800"/>
              <a:buFont typeface="Roboto"/>
              <a:buChar char="▹"/>
              <a:defRPr sz="1800" b="0" i="0" u="none" strike="noStrike" cap="none">
                <a:solidFill>
                  <a:srgbClr val="222222"/>
                </a:solidFill>
                <a:latin typeface="Roboto"/>
                <a:ea typeface="Roboto"/>
                <a:cs typeface="Roboto"/>
                <a:sym typeface="Roboto"/>
              </a:defRPr>
            </a:lvl6pPr>
            <a:lvl7pPr marL="3200400" marR="0" lvl="6" indent="-342900" algn="l" rtl="0">
              <a:lnSpc>
                <a:spcPct val="100000"/>
              </a:lnSpc>
              <a:spcBef>
                <a:spcPts val="0"/>
              </a:spcBef>
              <a:spcAft>
                <a:spcPts val="0"/>
              </a:spcAft>
              <a:buClr>
                <a:srgbClr val="FF8700"/>
              </a:buClr>
              <a:buSzPts val="1800"/>
              <a:buFont typeface="Roboto"/>
              <a:buChar char="▹"/>
              <a:defRPr sz="1800" b="0" i="0" u="none" strike="noStrike" cap="none">
                <a:solidFill>
                  <a:srgbClr val="222222"/>
                </a:solidFill>
                <a:latin typeface="Roboto"/>
                <a:ea typeface="Roboto"/>
                <a:cs typeface="Roboto"/>
                <a:sym typeface="Roboto"/>
              </a:defRPr>
            </a:lvl7pPr>
            <a:lvl8pPr marL="3657600" marR="0" lvl="7" indent="-342900" algn="l" rtl="0">
              <a:lnSpc>
                <a:spcPct val="100000"/>
              </a:lnSpc>
              <a:spcBef>
                <a:spcPts val="0"/>
              </a:spcBef>
              <a:spcAft>
                <a:spcPts val="0"/>
              </a:spcAft>
              <a:buClr>
                <a:srgbClr val="FF8700"/>
              </a:buClr>
              <a:buSzPts val="1800"/>
              <a:buFont typeface="Roboto"/>
              <a:buChar char="▹"/>
              <a:defRPr sz="1800" b="0" i="0" u="none" strike="noStrike" cap="none">
                <a:solidFill>
                  <a:srgbClr val="222222"/>
                </a:solidFill>
                <a:latin typeface="Roboto"/>
                <a:ea typeface="Roboto"/>
                <a:cs typeface="Roboto"/>
                <a:sym typeface="Roboto"/>
              </a:defRPr>
            </a:lvl8pPr>
            <a:lvl9pPr marL="4114800" marR="0" lvl="8" indent="-342900" algn="l" rtl="0">
              <a:lnSpc>
                <a:spcPct val="100000"/>
              </a:lnSpc>
              <a:spcBef>
                <a:spcPts val="0"/>
              </a:spcBef>
              <a:spcAft>
                <a:spcPts val="0"/>
              </a:spcAft>
              <a:buClr>
                <a:srgbClr val="FF8700"/>
              </a:buClr>
              <a:buSzPts val="1800"/>
              <a:buFont typeface="Roboto"/>
              <a:buChar char="▹"/>
              <a:defRPr sz="1800" b="0" i="0" u="none" strike="noStrike" cap="none">
                <a:solidFill>
                  <a:srgbClr val="222222"/>
                </a:solidFill>
                <a:latin typeface="Roboto"/>
                <a:ea typeface="Roboto"/>
                <a:cs typeface="Roboto"/>
                <a:sym typeface="Roboto"/>
              </a:defRPr>
            </a:lvl9pPr>
          </a:lstStyle>
          <a:p>
            <a:r>
              <a:rPr lang="en-US" sz="2800" b="1" dirty="0">
                <a:solidFill>
                  <a:srgbClr val="23338A"/>
                </a:solidFill>
                <a:latin typeface="Poppins" panose="00000500000000000000" pitchFamily="2" charset="0"/>
                <a:cs typeface="Poppins" panose="00000500000000000000" pitchFamily="2" charset="0"/>
              </a:rPr>
              <a:t>Increases service, while making service more frequent and direct</a:t>
            </a:r>
            <a:endParaRPr lang="en-US" sz="2800" dirty="0">
              <a:latin typeface="Poppins" panose="00000500000000000000" pitchFamily="2" charset="0"/>
              <a:cs typeface="Poppins" panose="00000500000000000000" pitchFamily="2" charset="0"/>
            </a:endParaRPr>
          </a:p>
        </p:txBody>
      </p:sp>
      <p:sp>
        <p:nvSpPr>
          <p:cNvPr id="4" name="Content Placeholder 3">
            <a:extLst>
              <a:ext uri="{FF2B5EF4-FFF2-40B4-BE49-F238E27FC236}">
                <a16:creationId xmlns:a16="http://schemas.microsoft.com/office/drawing/2014/main" id="{2D711894-C345-7169-8CB1-55778BBD093D}"/>
              </a:ext>
            </a:extLst>
          </p:cNvPr>
          <p:cNvSpPr txBox="1">
            <a:spLocks/>
          </p:cNvSpPr>
          <p:nvPr/>
        </p:nvSpPr>
        <p:spPr>
          <a:xfrm>
            <a:off x="351695" y="2322553"/>
            <a:ext cx="7565095" cy="46820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7388">
              <a:buClr>
                <a:srgbClr val="E7511E"/>
              </a:buClr>
            </a:pPr>
            <a:r>
              <a:rPr lang="en-US" sz="2600" dirty="0">
                <a:latin typeface="Poppins" panose="00000500000000000000" pitchFamily="2" charset="0"/>
                <a:cs typeface="Poppins" panose="00000500000000000000" pitchFamily="2" charset="0"/>
              </a:rPr>
              <a:t>More </a:t>
            </a:r>
            <a:r>
              <a:rPr lang="en-US" sz="2600" b="1" dirty="0">
                <a:solidFill>
                  <a:srgbClr val="E7511E"/>
                </a:solidFill>
                <a:latin typeface="Poppins" panose="00000500000000000000" pitchFamily="2" charset="0"/>
                <a:cs typeface="Poppins" panose="00000500000000000000" pitchFamily="2" charset="0"/>
              </a:rPr>
              <a:t>direct connections </a:t>
            </a:r>
            <a:r>
              <a:rPr lang="en-US" sz="2600" dirty="0">
                <a:latin typeface="Poppins" panose="00000500000000000000" pitchFamily="2" charset="0"/>
                <a:cs typeface="Poppins" panose="00000500000000000000" pitchFamily="2" charset="0"/>
              </a:rPr>
              <a:t>between </a:t>
            </a:r>
            <a:r>
              <a:rPr lang="en-US" sz="2600" b="1" dirty="0">
                <a:solidFill>
                  <a:srgbClr val="E7511E"/>
                </a:solidFill>
                <a:latin typeface="Poppins" panose="00000500000000000000" pitchFamily="2" charset="0"/>
                <a:cs typeface="Poppins" panose="00000500000000000000" pitchFamily="2" charset="0"/>
              </a:rPr>
              <a:t>more places</a:t>
            </a:r>
          </a:p>
          <a:p>
            <a:pPr marL="687388">
              <a:buClr>
                <a:srgbClr val="E7511E"/>
              </a:buClr>
            </a:pPr>
            <a:r>
              <a:rPr lang="en-US" sz="2600" dirty="0">
                <a:latin typeface="Poppins" panose="00000500000000000000" pitchFamily="2" charset="0"/>
                <a:cs typeface="Poppins" panose="00000500000000000000" pitchFamily="2" charset="0"/>
              </a:rPr>
              <a:t>Together, TheBus and Metrobus would operate nearly </a:t>
            </a:r>
            <a:r>
              <a:rPr lang="en-US" sz="2600" b="1" dirty="0">
                <a:solidFill>
                  <a:srgbClr val="E7511E"/>
                </a:solidFill>
                <a:latin typeface="Poppins" panose="00000500000000000000" pitchFamily="2" charset="0"/>
                <a:cs typeface="Poppins" panose="00000500000000000000" pitchFamily="2" charset="0"/>
              </a:rPr>
              <a:t>twice the service*</a:t>
            </a:r>
            <a:r>
              <a:rPr lang="en-US" sz="2600" dirty="0">
                <a:latin typeface="Poppins" panose="00000500000000000000" pitchFamily="2" charset="0"/>
                <a:cs typeface="Poppins" panose="00000500000000000000" pitchFamily="2" charset="0"/>
              </a:rPr>
              <a:t> they do today</a:t>
            </a:r>
          </a:p>
          <a:p>
            <a:pPr marL="687388">
              <a:buClr>
                <a:srgbClr val="E7511E"/>
              </a:buClr>
            </a:pPr>
            <a:r>
              <a:rPr lang="en-US" sz="2600" b="1" dirty="0">
                <a:solidFill>
                  <a:srgbClr val="E7511E"/>
                </a:solidFill>
                <a:latin typeface="Poppins" panose="00000500000000000000" pitchFamily="2" charset="0"/>
                <a:cs typeface="Poppins" panose="00000500000000000000" pitchFamily="2" charset="0"/>
              </a:rPr>
              <a:t>Additional 27 sq. mi. </a:t>
            </a:r>
            <a:r>
              <a:rPr lang="en-US" sz="2600" dirty="0">
                <a:latin typeface="Poppins" panose="00000500000000000000" pitchFamily="2" charset="0"/>
                <a:cs typeface="Poppins" panose="00000500000000000000" pitchFamily="2" charset="0"/>
              </a:rPr>
              <a:t>would be within walking distance of bus service – an</a:t>
            </a:r>
            <a:r>
              <a:rPr lang="en-US" sz="2600" b="1" dirty="0">
                <a:solidFill>
                  <a:srgbClr val="E7511E"/>
                </a:solidFill>
                <a:latin typeface="Poppins" panose="00000500000000000000" pitchFamily="2" charset="0"/>
                <a:cs typeface="Poppins" panose="00000500000000000000" pitchFamily="2" charset="0"/>
              </a:rPr>
              <a:t> 11% increase</a:t>
            </a:r>
            <a:r>
              <a:rPr lang="en-US" sz="2600" dirty="0">
                <a:latin typeface="Poppins" panose="00000500000000000000" pitchFamily="2" charset="0"/>
                <a:cs typeface="Poppins" panose="00000500000000000000" pitchFamily="2" charset="0"/>
              </a:rPr>
              <a:t> in bus coverage</a:t>
            </a:r>
          </a:p>
          <a:p>
            <a:pPr marL="687388">
              <a:buClr>
                <a:srgbClr val="E7511E"/>
              </a:buClr>
            </a:pPr>
            <a:endParaRPr lang="en-US" sz="2600" dirty="0">
              <a:latin typeface="Poppins" panose="00000500000000000000" pitchFamily="2" charset="0"/>
              <a:cs typeface="Poppins" panose="00000500000000000000" pitchFamily="2" charset="0"/>
            </a:endParaRPr>
          </a:p>
          <a:p>
            <a:pPr marL="38100" indent="0">
              <a:spcAft>
                <a:spcPts val="600"/>
              </a:spcAft>
              <a:buClr>
                <a:srgbClr val="E7511E"/>
              </a:buClr>
              <a:buFont typeface="Arial" panose="020B0604020202020204" pitchFamily="34" charset="0"/>
              <a:buNone/>
            </a:pPr>
            <a:endParaRPr lang="en-US" sz="2600" b="1" dirty="0">
              <a:solidFill>
                <a:srgbClr val="E7511E"/>
              </a:solidFill>
              <a:latin typeface="Poppins" panose="00000500000000000000" pitchFamily="2" charset="0"/>
              <a:cs typeface="Poppins" panose="00000500000000000000" pitchFamily="2" charset="0"/>
            </a:endParaRPr>
          </a:p>
          <a:p>
            <a:pPr marL="38100" indent="0">
              <a:spcAft>
                <a:spcPts val="600"/>
              </a:spcAft>
              <a:buClr>
                <a:srgbClr val="E7511E"/>
              </a:buClr>
              <a:buFont typeface="Arial" panose="020B0604020202020204" pitchFamily="34" charset="0"/>
              <a:buNone/>
            </a:pPr>
            <a:endParaRPr lang="en-US" sz="2600" b="1" u="sng" dirty="0">
              <a:solidFill>
                <a:srgbClr val="E7511E"/>
              </a:solidFill>
              <a:latin typeface="Poppins" panose="00000500000000000000" pitchFamily="2" charset="0"/>
              <a:cs typeface="Poppins" panose="00000500000000000000" pitchFamily="2" charset="0"/>
            </a:endParaRPr>
          </a:p>
          <a:p>
            <a:pPr marL="38100" indent="0">
              <a:spcAft>
                <a:spcPts val="600"/>
              </a:spcAft>
              <a:buClr>
                <a:srgbClr val="E7511E"/>
              </a:buClr>
              <a:buFont typeface="Arial" panose="020B0604020202020204" pitchFamily="34" charset="0"/>
              <a:buNone/>
            </a:pPr>
            <a:endParaRPr lang="en-US" sz="2600" b="1" u="sng" dirty="0">
              <a:solidFill>
                <a:srgbClr val="E7511E"/>
              </a:solidFill>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9E5FE89B-1BD4-8A6E-F23C-BD8266FABABF}"/>
              </a:ext>
            </a:extLst>
          </p:cNvPr>
          <p:cNvSpPr txBox="1"/>
          <p:nvPr/>
        </p:nvSpPr>
        <p:spPr>
          <a:xfrm>
            <a:off x="234669" y="6159049"/>
            <a:ext cx="5271960" cy="369332"/>
          </a:xfrm>
          <a:prstGeom prst="rect">
            <a:avLst/>
          </a:prstGeom>
          <a:noFill/>
        </p:spPr>
        <p:txBody>
          <a:bodyPr wrap="square">
            <a:spAutoFit/>
          </a:bodyPr>
          <a:lstStyle/>
          <a:p>
            <a:pPr marL="38100" indent="0">
              <a:spcAft>
                <a:spcPts val="600"/>
              </a:spcAft>
              <a:buClr>
                <a:srgbClr val="E7511E"/>
              </a:buClr>
              <a:buNone/>
            </a:pPr>
            <a:r>
              <a:rPr lang="en-US" dirty="0">
                <a:latin typeface="+mj-lt"/>
              </a:rPr>
              <a:t>*Measured in Service Hours</a:t>
            </a:r>
          </a:p>
        </p:txBody>
      </p:sp>
      <p:pic>
        <p:nvPicPr>
          <p:cNvPr id="6" name="Picture 5" descr="A map of a city&#10;&#10;Description automatically generated">
            <a:extLst>
              <a:ext uri="{FF2B5EF4-FFF2-40B4-BE49-F238E27FC236}">
                <a16:creationId xmlns:a16="http://schemas.microsoft.com/office/drawing/2014/main" id="{1DB14F1F-C90B-359F-467D-F275E9AFC7B5}"/>
              </a:ext>
            </a:extLst>
          </p:cNvPr>
          <p:cNvPicPr>
            <a:picLocks noChangeAspect="1"/>
          </p:cNvPicPr>
          <p:nvPr/>
        </p:nvPicPr>
        <p:blipFill rotWithShape="1">
          <a:blip r:embed="rId6"/>
          <a:srcRect l="25556" t="81080" r="47778" b="4277"/>
          <a:stretch/>
        </p:blipFill>
        <p:spPr>
          <a:xfrm>
            <a:off x="5956856" y="5414444"/>
            <a:ext cx="2589736" cy="1061795"/>
          </a:xfrm>
          <a:prstGeom prst="rect">
            <a:avLst/>
          </a:prstGeom>
        </p:spPr>
      </p:pic>
    </p:spTree>
    <p:extLst>
      <p:ext uri="{BB962C8B-B14F-4D97-AF65-F5344CB8AC3E}">
        <p14:creationId xmlns:p14="http://schemas.microsoft.com/office/powerpoint/2010/main" val="119205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07C44CE-9503-4FB3-93F8-2E74A70631B3}"/>
              </a:ext>
            </a:extLst>
          </p:cNvPr>
          <p:cNvSpPr/>
          <p:nvPr/>
        </p:nvSpPr>
        <p:spPr>
          <a:xfrm>
            <a:off x="0" y="6640830"/>
            <a:ext cx="12191980" cy="217170"/>
          </a:xfrm>
          <a:prstGeom prst="rect">
            <a:avLst/>
          </a:prstGeom>
          <a:solidFill>
            <a:srgbClr val="004EB2"/>
          </a:solidFill>
          <a:ln>
            <a:solidFill>
              <a:srgbClr val="004E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1AA63949-CB31-45C9-8AC2-15340B015B3A}"/>
              </a:ext>
            </a:extLst>
          </p:cNvPr>
          <p:cNvCxnSpPr>
            <a:cxnSpLocks/>
          </p:cNvCxnSpPr>
          <p:nvPr/>
        </p:nvCxnSpPr>
        <p:spPr>
          <a:xfrm>
            <a:off x="0" y="6558534"/>
            <a:ext cx="12192000" cy="0"/>
          </a:xfrm>
          <a:prstGeom prst="line">
            <a:avLst/>
          </a:prstGeom>
          <a:ln w="38100">
            <a:solidFill>
              <a:srgbClr val="EFD737"/>
            </a:solidFill>
          </a:ln>
        </p:spPr>
        <p:style>
          <a:lnRef idx="1">
            <a:schemeClr val="accent1"/>
          </a:lnRef>
          <a:fillRef idx="0">
            <a:schemeClr val="accent1"/>
          </a:fillRef>
          <a:effectRef idx="0">
            <a:schemeClr val="accent1"/>
          </a:effectRef>
          <a:fontRef idx="minor">
            <a:schemeClr val="tx1"/>
          </a:fontRef>
        </p:style>
      </p:cxnSp>
      <p:pic>
        <p:nvPicPr>
          <p:cNvPr id="20" name="Picture 19" descr="Background pattern&#10;&#10;Description automatically generated">
            <a:extLst>
              <a:ext uri="{FF2B5EF4-FFF2-40B4-BE49-F238E27FC236}">
                <a16:creationId xmlns:a16="http://schemas.microsoft.com/office/drawing/2014/main" id="{AE9E17AA-7C37-4E7E-95E7-4897B91E0CC9}"/>
              </a:ext>
            </a:extLst>
          </p:cNvPr>
          <p:cNvPicPr>
            <a:picLocks noChangeAspect="1"/>
          </p:cNvPicPr>
          <p:nvPr/>
        </p:nvPicPr>
        <p:blipFill rotWithShape="1">
          <a:blip r:embed="rId3">
            <a:extLst>
              <a:ext uri="{28A0092B-C50C-407E-A947-70E740481C1C}">
                <a14:useLocalDpi xmlns:a14="http://schemas.microsoft.com/office/drawing/2010/main" val="0"/>
              </a:ext>
            </a:extLst>
          </a:blip>
          <a:srcRect t="4698" b="67430"/>
          <a:stretch/>
        </p:blipFill>
        <p:spPr>
          <a:xfrm>
            <a:off x="-2" y="0"/>
            <a:ext cx="12192000" cy="970482"/>
          </a:xfrm>
          <a:prstGeom prst="rect">
            <a:avLst/>
          </a:prstGeom>
        </p:spPr>
      </p:pic>
      <p:sp>
        <p:nvSpPr>
          <p:cNvPr id="21" name="Title 1">
            <a:extLst>
              <a:ext uri="{FF2B5EF4-FFF2-40B4-BE49-F238E27FC236}">
                <a16:creationId xmlns:a16="http://schemas.microsoft.com/office/drawing/2014/main" id="{330F2FE9-D169-4A62-8431-56C36A9E33B9}"/>
              </a:ext>
            </a:extLst>
          </p:cNvPr>
          <p:cNvSpPr>
            <a:spLocks noGrp="1"/>
          </p:cNvSpPr>
          <p:nvPr>
            <p:ph type="title"/>
          </p:nvPr>
        </p:nvSpPr>
        <p:spPr>
          <a:xfrm>
            <a:off x="928842" y="139371"/>
            <a:ext cx="10196144" cy="839127"/>
          </a:xfrm>
        </p:spPr>
        <p:txBody>
          <a:bodyPr anchor="ctr">
            <a:noAutofit/>
          </a:bodyPr>
          <a:lstStyle/>
          <a:p>
            <a:pPr algn="ctr"/>
            <a:r>
              <a:rPr lang="en-US" sz="4000" dirty="0">
                <a:solidFill>
                  <a:schemeClr val="bg1"/>
                </a:solidFill>
                <a:effectLst>
                  <a:outerShdw blurRad="38100" dist="38100" dir="2700000" algn="tl">
                    <a:srgbClr val="000000">
                      <a:alpha val="43137"/>
                    </a:srgbClr>
                  </a:outerShdw>
                </a:effectLst>
                <a:latin typeface="Raleway"/>
              </a:rPr>
              <a:t>Focus Area</a:t>
            </a:r>
          </a:p>
        </p:txBody>
      </p:sp>
      <p:pic>
        <p:nvPicPr>
          <p:cNvPr id="22" name="Picture 21" descr="Logo&#10;&#10;Description automatically generated">
            <a:extLst>
              <a:ext uri="{FF2B5EF4-FFF2-40B4-BE49-F238E27FC236}">
                <a16:creationId xmlns:a16="http://schemas.microsoft.com/office/drawing/2014/main" id="{1D2F1593-DB04-447F-A016-60F948958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95" y="24546"/>
            <a:ext cx="923474" cy="925154"/>
          </a:xfrm>
          <a:prstGeom prst="rect">
            <a:avLst/>
          </a:prstGeom>
          <a:effectLst>
            <a:outerShdw blurRad="50800" dist="38100" dir="2700000" algn="tl" rotWithShape="0">
              <a:prstClr val="black">
                <a:alpha val="40000"/>
              </a:prstClr>
            </a:outerShdw>
          </a:effectLst>
        </p:spPr>
      </p:pic>
      <p:pic>
        <p:nvPicPr>
          <p:cNvPr id="12" name="Picture 11" descr="A picture containing logo&#10;&#10;Description automatically generated">
            <a:extLst>
              <a:ext uri="{FF2B5EF4-FFF2-40B4-BE49-F238E27FC236}">
                <a16:creationId xmlns:a16="http://schemas.microsoft.com/office/drawing/2014/main" id="{A54D9623-15BE-4D0D-A1B0-EBC15D9C15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9576" y="9428"/>
            <a:ext cx="923474" cy="923474"/>
          </a:xfrm>
          <a:prstGeom prst="rect">
            <a:avLst/>
          </a:prstGeom>
          <a:effectLst>
            <a:outerShdw blurRad="50800" dist="38100" dir="2700000" algn="tl" rotWithShape="0">
              <a:prstClr val="black">
                <a:alpha val="40000"/>
              </a:prstClr>
            </a:outerShdw>
          </a:effectLst>
        </p:spPr>
      </p:pic>
      <p:sp>
        <p:nvSpPr>
          <p:cNvPr id="3" name="Content Placeholder 2">
            <a:extLst>
              <a:ext uri="{FF2B5EF4-FFF2-40B4-BE49-F238E27FC236}">
                <a16:creationId xmlns:a16="http://schemas.microsoft.com/office/drawing/2014/main" id="{9E5E2613-2F7A-F5EF-0765-1162520DC1E7}"/>
              </a:ext>
            </a:extLst>
          </p:cNvPr>
          <p:cNvSpPr txBox="1">
            <a:spLocks/>
          </p:cNvSpPr>
          <p:nvPr/>
        </p:nvSpPr>
        <p:spPr>
          <a:xfrm>
            <a:off x="258932" y="3247636"/>
            <a:ext cx="4227343" cy="317456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1700" dirty="0">
              <a:solidFill>
                <a:schemeClr val="accent5">
                  <a:lumMod val="50000"/>
                </a:schemeClr>
              </a:solidFill>
            </a:endParaRPr>
          </a:p>
        </p:txBody>
      </p:sp>
      <p:sp>
        <p:nvSpPr>
          <p:cNvPr id="9" name="Content Placeholder 3">
            <a:extLst>
              <a:ext uri="{FF2B5EF4-FFF2-40B4-BE49-F238E27FC236}">
                <a16:creationId xmlns:a16="http://schemas.microsoft.com/office/drawing/2014/main" id="{750A348A-17B9-3F4C-3013-AC6346913954}"/>
              </a:ext>
            </a:extLst>
          </p:cNvPr>
          <p:cNvSpPr txBox="1">
            <a:spLocks/>
          </p:cNvSpPr>
          <p:nvPr/>
        </p:nvSpPr>
        <p:spPr>
          <a:xfrm>
            <a:off x="234669" y="1277934"/>
            <a:ext cx="10774907" cy="7858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14000"/>
              </a:lnSpc>
              <a:spcBef>
                <a:spcPts val="600"/>
              </a:spcBef>
              <a:spcAft>
                <a:spcPts val="0"/>
              </a:spcAft>
              <a:buClr>
                <a:srgbClr val="FF8700"/>
              </a:buClr>
              <a:buSzPts val="3000"/>
              <a:buFont typeface="Roboto"/>
              <a:buChar char="▸"/>
              <a:defRPr sz="2000" b="0" i="0" u="none" strike="noStrike" cap="none">
                <a:solidFill>
                  <a:srgbClr val="222222"/>
                </a:solidFill>
                <a:latin typeface="+mj-lt"/>
                <a:ea typeface="Roboto"/>
                <a:cs typeface="Roboto"/>
                <a:sym typeface="Roboto"/>
              </a:defRPr>
            </a:lvl1pPr>
            <a:lvl2pPr marL="914400" marR="0" lvl="1" indent="-381000" algn="l" rtl="0">
              <a:lnSpc>
                <a:spcPct val="114000"/>
              </a:lnSpc>
              <a:spcBef>
                <a:spcPts val="0"/>
              </a:spcBef>
              <a:spcAft>
                <a:spcPts val="0"/>
              </a:spcAft>
              <a:buClr>
                <a:srgbClr val="FF8700"/>
              </a:buClr>
              <a:buSzPts val="2400"/>
              <a:buFont typeface="Roboto"/>
              <a:buChar char="▹"/>
              <a:defRPr sz="1600" b="0" i="0" u="none" strike="noStrike" cap="none">
                <a:solidFill>
                  <a:srgbClr val="222222"/>
                </a:solidFill>
                <a:latin typeface="+mj-lt"/>
                <a:ea typeface="Roboto"/>
                <a:cs typeface="Roboto"/>
                <a:sym typeface="Roboto"/>
              </a:defRPr>
            </a:lvl2pPr>
            <a:lvl3pPr marL="1371600" marR="0" lvl="2" indent="-381000" algn="l" rtl="0">
              <a:lnSpc>
                <a:spcPct val="114000"/>
              </a:lnSpc>
              <a:spcBef>
                <a:spcPts val="0"/>
              </a:spcBef>
              <a:spcAft>
                <a:spcPts val="0"/>
              </a:spcAft>
              <a:buClr>
                <a:srgbClr val="FF8700"/>
              </a:buClr>
              <a:buSzPts val="2400"/>
              <a:buFont typeface="Roboto"/>
              <a:buChar char="▹"/>
              <a:defRPr sz="1600" b="0" i="0" u="none" strike="noStrike" cap="none">
                <a:solidFill>
                  <a:srgbClr val="222222"/>
                </a:solidFill>
                <a:latin typeface="+mj-lt"/>
                <a:ea typeface="Roboto"/>
                <a:cs typeface="Roboto"/>
                <a:sym typeface="Roboto"/>
              </a:defRPr>
            </a:lvl3pPr>
            <a:lvl4pPr marL="1828800" marR="0" lvl="3" indent="-342900" algn="l" rtl="0">
              <a:lnSpc>
                <a:spcPct val="114000"/>
              </a:lnSpc>
              <a:spcBef>
                <a:spcPts val="0"/>
              </a:spcBef>
              <a:spcAft>
                <a:spcPts val="0"/>
              </a:spcAft>
              <a:buClr>
                <a:srgbClr val="FF8700"/>
              </a:buClr>
              <a:buSzPts val="1800"/>
              <a:buFont typeface="Roboto"/>
              <a:buChar char="▹"/>
              <a:defRPr sz="1200" b="0" i="0" u="none" strike="noStrike" cap="none">
                <a:solidFill>
                  <a:srgbClr val="222222"/>
                </a:solidFill>
                <a:latin typeface="+mj-lt"/>
                <a:ea typeface="Roboto"/>
                <a:cs typeface="Roboto"/>
                <a:sym typeface="Roboto"/>
              </a:defRPr>
            </a:lvl4pPr>
            <a:lvl5pPr marL="2286000" marR="0" lvl="4" indent="-342900" algn="l" rtl="0">
              <a:lnSpc>
                <a:spcPct val="114000"/>
              </a:lnSpc>
              <a:spcBef>
                <a:spcPts val="0"/>
              </a:spcBef>
              <a:spcAft>
                <a:spcPts val="0"/>
              </a:spcAft>
              <a:buClr>
                <a:srgbClr val="FF8700"/>
              </a:buClr>
              <a:buSzPts val="1800"/>
              <a:buFont typeface="Roboto"/>
              <a:buChar char="▹"/>
              <a:defRPr sz="1200" b="0" i="0" u="none" strike="noStrike" cap="none">
                <a:solidFill>
                  <a:srgbClr val="222222"/>
                </a:solidFill>
                <a:latin typeface="+mj-lt"/>
                <a:ea typeface="Roboto"/>
                <a:cs typeface="Roboto"/>
                <a:sym typeface="Roboto"/>
              </a:defRPr>
            </a:lvl5pPr>
            <a:lvl6pPr marL="2743200" marR="0" lvl="5" indent="-342900" algn="l" rtl="0">
              <a:lnSpc>
                <a:spcPct val="100000"/>
              </a:lnSpc>
              <a:spcBef>
                <a:spcPts val="0"/>
              </a:spcBef>
              <a:spcAft>
                <a:spcPts val="0"/>
              </a:spcAft>
              <a:buClr>
                <a:srgbClr val="FF8700"/>
              </a:buClr>
              <a:buSzPts val="1800"/>
              <a:buFont typeface="Roboto"/>
              <a:buChar char="▹"/>
              <a:defRPr sz="1800" b="0" i="0" u="none" strike="noStrike" cap="none">
                <a:solidFill>
                  <a:srgbClr val="222222"/>
                </a:solidFill>
                <a:latin typeface="Roboto"/>
                <a:ea typeface="Roboto"/>
                <a:cs typeface="Roboto"/>
                <a:sym typeface="Roboto"/>
              </a:defRPr>
            </a:lvl6pPr>
            <a:lvl7pPr marL="3200400" marR="0" lvl="6" indent="-342900" algn="l" rtl="0">
              <a:lnSpc>
                <a:spcPct val="100000"/>
              </a:lnSpc>
              <a:spcBef>
                <a:spcPts val="0"/>
              </a:spcBef>
              <a:spcAft>
                <a:spcPts val="0"/>
              </a:spcAft>
              <a:buClr>
                <a:srgbClr val="FF8700"/>
              </a:buClr>
              <a:buSzPts val="1800"/>
              <a:buFont typeface="Roboto"/>
              <a:buChar char="▹"/>
              <a:defRPr sz="1800" b="0" i="0" u="none" strike="noStrike" cap="none">
                <a:solidFill>
                  <a:srgbClr val="222222"/>
                </a:solidFill>
                <a:latin typeface="Roboto"/>
                <a:ea typeface="Roboto"/>
                <a:cs typeface="Roboto"/>
                <a:sym typeface="Roboto"/>
              </a:defRPr>
            </a:lvl7pPr>
            <a:lvl8pPr marL="3657600" marR="0" lvl="7" indent="-342900" algn="l" rtl="0">
              <a:lnSpc>
                <a:spcPct val="100000"/>
              </a:lnSpc>
              <a:spcBef>
                <a:spcPts val="0"/>
              </a:spcBef>
              <a:spcAft>
                <a:spcPts val="0"/>
              </a:spcAft>
              <a:buClr>
                <a:srgbClr val="FF8700"/>
              </a:buClr>
              <a:buSzPts val="1800"/>
              <a:buFont typeface="Roboto"/>
              <a:buChar char="▹"/>
              <a:defRPr sz="1800" b="0" i="0" u="none" strike="noStrike" cap="none">
                <a:solidFill>
                  <a:srgbClr val="222222"/>
                </a:solidFill>
                <a:latin typeface="Roboto"/>
                <a:ea typeface="Roboto"/>
                <a:cs typeface="Roboto"/>
                <a:sym typeface="Roboto"/>
              </a:defRPr>
            </a:lvl8pPr>
            <a:lvl9pPr marL="4114800" marR="0" lvl="8" indent="-342900" algn="l" rtl="0">
              <a:lnSpc>
                <a:spcPct val="100000"/>
              </a:lnSpc>
              <a:spcBef>
                <a:spcPts val="0"/>
              </a:spcBef>
              <a:spcAft>
                <a:spcPts val="0"/>
              </a:spcAft>
              <a:buClr>
                <a:srgbClr val="FF8700"/>
              </a:buClr>
              <a:buSzPts val="1800"/>
              <a:buFont typeface="Roboto"/>
              <a:buChar char="▹"/>
              <a:defRPr sz="1800" b="0" i="0" u="none" strike="noStrike" cap="none">
                <a:solidFill>
                  <a:srgbClr val="222222"/>
                </a:solidFill>
                <a:latin typeface="Roboto"/>
                <a:ea typeface="Roboto"/>
                <a:cs typeface="Roboto"/>
                <a:sym typeface="Roboto"/>
              </a:defRPr>
            </a:lvl9pPr>
          </a:lstStyle>
          <a:p>
            <a:pPr>
              <a:buClr>
                <a:srgbClr val="E7511E"/>
              </a:buClr>
            </a:pPr>
            <a:r>
              <a:rPr lang="en-US" sz="2800" b="1" dirty="0">
                <a:solidFill>
                  <a:srgbClr val="23338A"/>
                </a:solidFill>
                <a:latin typeface="Poppins" panose="00000500000000000000" pitchFamily="2" charset="0"/>
                <a:cs typeface="Poppins" panose="00000500000000000000" pitchFamily="2" charset="0"/>
              </a:rPr>
              <a:t>The Aspirational Network provides more – and more frequent – connections to Focus Areas</a:t>
            </a:r>
          </a:p>
        </p:txBody>
      </p:sp>
      <p:grpSp>
        <p:nvGrpSpPr>
          <p:cNvPr id="14" name="Group 13">
            <a:extLst>
              <a:ext uri="{FF2B5EF4-FFF2-40B4-BE49-F238E27FC236}">
                <a16:creationId xmlns:a16="http://schemas.microsoft.com/office/drawing/2014/main" id="{816D8AE9-A0E9-C6A0-1F6B-B1571D3C6A21}"/>
              </a:ext>
            </a:extLst>
          </p:cNvPr>
          <p:cNvGrpSpPr/>
          <p:nvPr/>
        </p:nvGrpSpPr>
        <p:grpSpPr>
          <a:xfrm>
            <a:off x="436171" y="2747212"/>
            <a:ext cx="11319657" cy="2920134"/>
            <a:chOff x="613393" y="2517647"/>
            <a:chExt cx="11319657" cy="2920134"/>
          </a:xfrm>
        </p:grpSpPr>
        <p:sp>
          <p:nvSpPr>
            <p:cNvPr id="10" name="Content Placeholder 3">
              <a:extLst>
                <a:ext uri="{FF2B5EF4-FFF2-40B4-BE49-F238E27FC236}">
                  <a16:creationId xmlns:a16="http://schemas.microsoft.com/office/drawing/2014/main" id="{9175AE2F-EC6D-1133-494A-F34E2A747C0D}"/>
                </a:ext>
              </a:extLst>
            </p:cNvPr>
            <p:cNvSpPr txBox="1">
              <a:spLocks/>
            </p:cNvSpPr>
            <p:nvPr/>
          </p:nvSpPr>
          <p:spPr>
            <a:xfrm>
              <a:off x="613393" y="2767707"/>
              <a:ext cx="6075274" cy="26700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0563">
                <a:spcAft>
                  <a:spcPts val="600"/>
                </a:spcAft>
                <a:buClr>
                  <a:srgbClr val="E7511E"/>
                </a:buClr>
              </a:pPr>
              <a:r>
                <a:rPr lang="en-US" sz="2400" dirty="0">
                  <a:latin typeface="Poppins" panose="00000500000000000000" pitchFamily="2" charset="0"/>
                  <a:cs typeface="Poppins" panose="00000500000000000000" pitchFamily="2" charset="0"/>
                </a:rPr>
                <a:t>Focus Areas are key locations for transit investment:</a:t>
              </a:r>
            </a:p>
            <a:p>
              <a:pPr marL="1147763" lvl="1">
                <a:spcAft>
                  <a:spcPts val="600"/>
                </a:spcAft>
                <a:buClr>
                  <a:srgbClr val="E7511E"/>
                </a:buClr>
              </a:pPr>
              <a:r>
                <a:rPr lang="en-US" sz="2000" dirty="0">
                  <a:latin typeface="Poppins" panose="00000500000000000000" pitchFamily="2" charset="0"/>
                  <a:cs typeface="Poppins" panose="00000500000000000000" pitchFamily="2" charset="0"/>
                </a:rPr>
                <a:t>Population &amp; employment growth</a:t>
              </a:r>
            </a:p>
            <a:p>
              <a:pPr marL="1147763" lvl="1">
                <a:spcAft>
                  <a:spcPts val="600"/>
                </a:spcAft>
                <a:buClr>
                  <a:srgbClr val="E7511E"/>
                </a:buClr>
              </a:pPr>
              <a:r>
                <a:rPr lang="en-US" sz="2000" dirty="0">
                  <a:latin typeface="Poppins" panose="00000500000000000000" pitchFamily="2" charset="0"/>
                  <a:cs typeface="Poppins" panose="00000500000000000000" pitchFamily="2" charset="0"/>
                </a:rPr>
                <a:t>New development</a:t>
              </a:r>
            </a:p>
            <a:p>
              <a:pPr marL="1147763" lvl="1">
                <a:spcAft>
                  <a:spcPts val="600"/>
                </a:spcAft>
                <a:buClr>
                  <a:srgbClr val="E7511E"/>
                </a:buClr>
              </a:pPr>
              <a:r>
                <a:rPr lang="en-US" sz="2000" dirty="0">
                  <a:latin typeface="Poppins" panose="00000500000000000000" pitchFamily="2" charset="0"/>
                  <a:cs typeface="Poppins" panose="00000500000000000000" pitchFamily="2" charset="0"/>
                </a:rPr>
                <a:t>TOD &amp; equity focus areas </a:t>
              </a:r>
            </a:p>
            <a:p>
              <a:pPr marL="1147763" lvl="1">
                <a:spcAft>
                  <a:spcPts val="600"/>
                </a:spcAft>
                <a:buClr>
                  <a:srgbClr val="E7511E"/>
                </a:buClr>
              </a:pPr>
              <a:r>
                <a:rPr lang="en-US" sz="2000" dirty="0">
                  <a:latin typeface="Poppins" panose="00000500000000000000" pitchFamily="2" charset="0"/>
                  <a:cs typeface="Poppins" panose="00000500000000000000" pitchFamily="2" charset="0"/>
                </a:rPr>
                <a:t>Major transit investments</a:t>
              </a:r>
            </a:p>
            <a:p>
              <a:pPr lvl="1">
                <a:spcAft>
                  <a:spcPts val="600"/>
                </a:spcAft>
                <a:buClr>
                  <a:srgbClr val="E7511E"/>
                </a:buClr>
              </a:pPr>
              <a:endParaRPr lang="en-US" sz="2600" dirty="0">
                <a:latin typeface="Poppins" panose="00000500000000000000" pitchFamily="2" charset="0"/>
                <a:cs typeface="Poppins" panose="00000500000000000000" pitchFamily="2" charset="0"/>
              </a:endParaRPr>
            </a:p>
          </p:txBody>
        </p:sp>
        <p:sp>
          <p:nvSpPr>
            <p:cNvPr id="11" name="Content Placeholder 3">
              <a:extLst>
                <a:ext uri="{FF2B5EF4-FFF2-40B4-BE49-F238E27FC236}">
                  <a16:creationId xmlns:a16="http://schemas.microsoft.com/office/drawing/2014/main" id="{E622F2B1-F9BF-AF35-45FB-4EC762B37570}"/>
                </a:ext>
              </a:extLst>
            </p:cNvPr>
            <p:cNvSpPr txBox="1">
              <a:spLocks/>
            </p:cNvSpPr>
            <p:nvPr/>
          </p:nvSpPr>
          <p:spPr>
            <a:xfrm>
              <a:off x="7460126" y="2517647"/>
              <a:ext cx="4472924" cy="27355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14000"/>
                </a:lnSpc>
                <a:spcBef>
                  <a:spcPts val="600"/>
                </a:spcBef>
                <a:spcAft>
                  <a:spcPts val="0"/>
                </a:spcAft>
                <a:buClr>
                  <a:srgbClr val="FF8700"/>
                </a:buClr>
                <a:buSzPts val="3000"/>
                <a:buFont typeface="Roboto"/>
                <a:buChar char="▸"/>
                <a:defRPr sz="2000" b="0" i="0" u="none" strike="noStrike" cap="none">
                  <a:solidFill>
                    <a:srgbClr val="222222"/>
                  </a:solidFill>
                  <a:latin typeface="+mj-lt"/>
                  <a:ea typeface="Roboto"/>
                  <a:cs typeface="Roboto"/>
                  <a:sym typeface="Roboto"/>
                </a:defRPr>
              </a:lvl1pPr>
              <a:lvl2pPr marL="914400" marR="0" lvl="1" indent="-381000" algn="l" rtl="0">
                <a:lnSpc>
                  <a:spcPct val="114000"/>
                </a:lnSpc>
                <a:spcBef>
                  <a:spcPts val="0"/>
                </a:spcBef>
                <a:spcAft>
                  <a:spcPts val="0"/>
                </a:spcAft>
                <a:buClr>
                  <a:srgbClr val="FF8700"/>
                </a:buClr>
                <a:buSzPts val="2400"/>
                <a:buFont typeface="Roboto"/>
                <a:buChar char="▹"/>
                <a:defRPr sz="1600" b="0" i="0" u="none" strike="noStrike" cap="none">
                  <a:solidFill>
                    <a:srgbClr val="222222"/>
                  </a:solidFill>
                  <a:latin typeface="+mj-lt"/>
                  <a:ea typeface="Roboto"/>
                  <a:cs typeface="Roboto"/>
                  <a:sym typeface="Roboto"/>
                </a:defRPr>
              </a:lvl2pPr>
              <a:lvl3pPr marL="1371600" marR="0" lvl="2" indent="-381000" algn="l" rtl="0">
                <a:lnSpc>
                  <a:spcPct val="114000"/>
                </a:lnSpc>
                <a:spcBef>
                  <a:spcPts val="0"/>
                </a:spcBef>
                <a:spcAft>
                  <a:spcPts val="0"/>
                </a:spcAft>
                <a:buClr>
                  <a:srgbClr val="FF8700"/>
                </a:buClr>
                <a:buSzPts val="2400"/>
                <a:buFont typeface="Roboto"/>
                <a:buChar char="▹"/>
                <a:defRPr sz="1600" b="0" i="0" u="none" strike="noStrike" cap="none">
                  <a:solidFill>
                    <a:srgbClr val="222222"/>
                  </a:solidFill>
                  <a:latin typeface="+mj-lt"/>
                  <a:ea typeface="Roboto"/>
                  <a:cs typeface="Roboto"/>
                  <a:sym typeface="Roboto"/>
                </a:defRPr>
              </a:lvl3pPr>
              <a:lvl4pPr marL="1828800" marR="0" lvl="3" indent="-342900" algn="l" rtl="0">
                <a:lnSpc>
                  <a:spcPct val="114000"/>
                </a:lnSpc>
                <a:spcBef>
                  <a:spcPts val="0"/>
                </a:spcBef>
                <a:spcAft>
                  <a:spcPts val="0"/>
                </a:spcAft>
                <a:buClr>
                  <a:srgbClr val="FF8700"/>
                </a:buClr>
                <a:buSzPts val="1800"/>
                <a:buFont typeface="Roboto"/>
                <a:buChar char="▹"/>
                <a:defRPr sz="1200" b="0" i="0" u="none" strike="noStrike" cap="none">
                  <a:solidFill>
                    <a:srgbClr val="222222"/>
                  </a:solidFill>
                  <a:latin typeface="+mj-lt"/>
                  <a:ea typeface="Roboto"/>
                  <a:cs typeface="Roboto"/>
                  <a:sym typeface="Roboto"/>
                </a:defRPr>
              </a:lvl4pPr>
              <a:lvl5pPr marL="2286000" marR="0" lvl="4" indent="-342900" algn="l" rtl="0">
                <a:lnSpc>
                  <a:spcPct val="114000"/>
                </a:lnSpc>
                <a:spcBef>
                  <a:spcPts val="0"/>
                </a:spcBef>
                <a:spcAft>
                  <a:spcPts val="0"/>
                </a:spcAft>
                <a:buClr>
                  <a:srgbClr val="FF8700"/>
                </a:buClr>
                <a:buSzPts val="1800"/>
                <a:buFont typeface="Roboto"/>
                <a:buChar char="▹"/>
                <a:defRPr sz="1200" b="0" i="0" u="none" strike="noStrike" cap="none">
                  <a:solidFill>
                    <a:srgbClr val="222222"/>
                  </a:solidFill>
                  <a:latin typeface="+mj-lt"/>
                  <a:ea typeface="Roboto"/>
                  <a:cs typeface="Roboto"/>
                  <a:sym typeface="Roboto"/>
                </a:defRPr>
              </a:lvl5pPr>
              <a:lvl6pPr marL="2743200" marR="0" lvl="5" indent="-342900" algn="l" rtl="0">
                <a:lnSpc>
                  <a:spcPct val="100000"/>
                </a:lnSpc>
                <a:spcBef>
                  <a:spcPts val="0"/>
                </a:spcBef>
                <a:spcAft>
                  <a:spcPts val="0"/>
                </a:spcAft>
                <a:buClr>
                  <a:srgbClr val="FF8700"/>
                </a:buClr>
                <a:buSzPts val="1800"/>
                <a:buFont typeface="Roboto"/>
                <a:buChar char="▹"/>
                <a:defRPr sz="1800" b="0" i="0" u="none" strike="noStrike" cap="none">
                  <a:solidFill>
                    <a:srgbClr val="222222"/>
                  </a:solidFill>
                  <a:latin typeface="Roboto"/>
                  <a:ea typeface="Roboto"/>
                  <a:cs typeface="Roboto"/>
                  <a:sym typeface="Roboto"/>
                </a:defRPr>
              </a:lvl6pPr>
              <a:lvl7pPr marL="3200400" marR="0" lvl="6" indent="-342900" algn="l" rtl="0">
                <a:lnSpc>
                  <a:spcPct val="100000"/>
                </a:lnSpc>
                <a:spcBef>
                  <a:spcPts val="0"/>
                </a:spcBef>
                <a:spcAft>
                  <a:spcPts val="0"/>
                </a:spcAft>
                <a:buClr>
                  <a:srgbClr val="FF8700"/>
                </a:buClr>
                <a:buSzPts val="1800"/>
                <a:buFont typeface="Roboto"/>
                <a:buChar char="▹"/>
                <a:defRPr sz="1800" b="0" i="0" u="none" strike="noStrike" cap="none">
                  <a:solidFill>
                    <a:srgbClr val="222222"/>
                  </a:solidFill>
                  <a:latin typeface="Roboto"/>
                  <a:ea typeface="Roboto"/>
                  <a:cs typeface="Roboto"/>
                  <a:sym typeface="Roboto"/>
                </a:defRPr>
              </a:lvl7pPr>
              <a:lvl8pPr marL="3657600" marR="0" lvl="7" indent="-342900" algn="l" rtl="0">
                <a:lnSpc>
                  <a:spcPct val="100000"/>
                </a:lnSpc>
                <a:spcBef>
                  <a:spcPts val="0"/>
                </a:spcBef>
                <a:spcAft>
                  <a:spcPts val="0"/>
                </a:spcAft>
                <a:buClr>
                  <a:srgbClr val="FF8700"/>
                </a:buClr>
                <a:buSzPts val="1800"/>
                <a:buFont typeface="Roboto"/>
                <a:buChar char="▹"/>
                <a:defRPr sz="1800" b="0" i="0" u="none" strike="noStrike" cap="none">
                  <a:solidFill>
                    <a:srgbClr val="222222"/>
                  </a:solidFill>
                  <a:latin typeface="Roboto"/>
                  <a:ea typeface="Roboto"/>
                  <a:cs typeface="Roboto"/>
                  <a:sym typeface="Roboto"/>
                </a:defRPr>
              </a:lvl8pPr>
              <a:lvl9pPr marL="4114800" marR="0" lvl="8" indent="-342900" algn="l" rtl="0">
                <a:lnSpc>
                  <a:spcPct val="100000"/>
                </a:lnSpc>
                <a:spcBef>
                  <a:spcPts val="0"/>
                </a:spcBef>
                <a:spcAft>
                  <a:spcPts val="0"/>
                </a:spcAft>
                <a:buClr>
                  <a:srgbClr val="FF8700"/>
                </a:buClr>
                <a:buSzPts val="1800"/>
                <a:buFont typeface="Roboto"/>
                <a:buChar char="▹"/>
                <a:defRPr sz="1800" b="0" i="0" u="none" strike="noStrike" cap="none">
                  <a:solidFill>
                    <a:srgbClr val="222222"/>
                  </a:solidFill>
                  <a:latin typeface="Roboto"/>
                  <a:ea typeface="Roboto"/>
                  <a:cs typeface="Roboto"/>
                  <a:sym typeface="Roboto"/>
                </a:defRPr>
              </a:lvl9pPr>
            </a:lstStyle>
            <a:p>
              <a:pPr marL="479425" indent="-479425">
                <a:spcBef>
                  <a:spcPts val="0"/>
                </a:spcBef>
                <a:buClr>
                  <a:srgbClr val="E7511E"/>
                </a:buClr>
              </a:pPr>
              <a:r>
                <a:rPr lang="en-US" sz="1800" dirty="0">
                  <a:latin typeface="Poppins" panose="00000500000000000000" pitchFamily="2" charset="0"/>
                  <a:cs typeface="Poppins" panose="00000500000000000000" pitchFamily="2" charset="0"/>
                </a:rPr>
                <a:t>Bowie Town Center</a:t>
              </a:r>
            </a:p>
            <a:p>
              <a:pPr marL="479425" indent="-479425">
                <a:spcBef>
                  <a:spcPts val="0"/>
                </a:spcBef>
                <a:buClr>
                  <a:srgbClr val="E7511E"/>
                </a:buClr>
              </a:pPr>
              <a:r>
                <a:rPr lang="en-US" sz="1800" dirty="0">
                  <a:latin typeface="Poppins" panose="00000500000000000000" pitchFamily="2" charset="0"/>
                  <a:cs typeface="Poppins" panose="00000500000000000000" pitchFamily="2" charset="0"/>
                </a:rPr>
                <a:t>Greenbelt</a:t>
              </a:r>
            </a:p>
            <a:p>
              <a:pPr marL="479425" indent="-479425">
                <a:spcBef>
                  <a:spcPts val="0"/>
                </a:spcBef>
                <a:buClr>
                  <a:srgbClr val="E7511E"/>
                </a:buClr>
              </a:pPr>
              <a:r>
                <a:rPr lang="en-US" sz="1800" dirty="0">
                  <a:latin typeface="Poppins" panose="00000500000000000000" pitchFamily="2" charset="0"/>
                  <a:cs typeface="Poppins" panose="00000500000000000000" pitchFamily="2" charset="0"/>
                </a:rPr>
                <a:t>Hyattsville Crossing/W. Hyattsville</a:t>
              </a:r>
            </a:p>
            <a:p>
              <a:pPr marL="479425" indent="-479425">
                <a:spcBef>
                  <a:spcPts val="0"/>
                </a:spcBef>
                <a:buClr>
                  <a:srgbClr val="E7511E"/>
                </a:buClr>
              </a:pPr>
              <a:r>
                <a:rPr lang="en-US" sz="1800" dirty="0">
                  <a:latin typeface="Poppins" panose="00000500000000000000" pitchFamily="2" charset="0"/>
                  <a:cs typeface="Poppins" panose="00000500000000000000" pitchFamily="2" charset="0"/>
                </a:rPr>
                <a:t>Landover </a:t>
              </a:r>
            </a:p>
            <a:p>
              <a:pPr marL="479425" indent="-479425">
                <a:spcBef>
                  <a:spcPts val="0"/>
                </a:spcBef>
                <a:buClr>
                  <a:srgbClr val="E7511E"/>
                </a:buClr>
              </a:pPr>
              <a:r>
                <a:rPr lang="en-US" sz="1800" dirty="0">
                  <a:latin typeface="Poppins" panose="00000500000000000000" pitchFamily="2" charset="0"/>
                  <a:cs typeface="Poppins" panose="00000500000000000000" pitchFamily="2" charset="0"/>
                </a:rPr>
                <a:t>Largo Town Center</a:t>
              </a:r>
            </a:p>
            <a:p>
              <a:pPr marL="479425" indent="-479425">
                <a:spcBef>
                  <a:spcPts val="0"/>
                </a:spcBef>
                <a:buClr>
                  <a:srgbClr val="E7511E"/>
                </a:buClr>
              </a:pPr>
              <a:r>
                <a:rPr lang="en-US" sz="1800" dirty="0">
                  <a:latin typeface="Poppins" panose="00000500000000000000" pitchFamily="2" charset="0"/>
                  <a:cs typeface="Poppins" panose="00000500000000000000" pitchFamily="2" charset="0"/>
                </a:rPr>
                <a:t>Laurel Town Center</a:t>
              </a:r>
            </a:p>
            <a:p>
              <a:pPr marL="479425" indent="-479425">
                <a:spcBef>
                  <a:spcPts val="0"/>
                </a:spcBef>
                <a:buClr>
                  <a:srgbClr val="E7511E"/>
                </a:buClr>
              </a:pPr>
              <a:r>
                <a:rPr lang="en-US" sz="1800" dirty="0">
                  <a:latin typeface="Poppins" panose="00000500000000000000" pitchFamily="2" charset="0"/>
                  <a:cs typeface="Poppins" panose="00000500000000000000" pitchFamily="2" charset="0"/>
                </a:rPr>
                <a:t>National Harbor</a:t>
              </a:r>
            </a:p>
            <a:p>
              <a:pPr marL="479425" indent="-479425">
                <a:spcBef>
                  <a:spcPts val="0"/>
                </a:spcBef>
                <a:buClr>
                  <a:srgbClr val="E7511E"/>
                </a:buClr>
              </a:pPr>
              <a:r>
                <a:rPr lang="en-US" sz="1800" dirty="0">
                  <a:latin typeface="Poppins" panose="00000500000000000000" pitchFamily="2" charset="0"/>
                  <a:cs typeface="Poppins" panose="00000500000000000000" pitchFamily="2" charset="0"/>
                </a:rPr>
                <a:t>New Carrollton</a:t>
              </a:r>
            </a:p>
            <a:p>
              <a:pPr marL="479425" indent="-479425">
                <a:spcBef>
                  <a:spcPts val="0"/>
                </a:spcBef>
                <a:buClr>
                  <a:srgbClr val="E7511E"/>
                </a:buClr>
              </a:pPr>
              <a:r>
                <a:rPr lang="en-US" sz="1800" dirty="0">
                  <a:latin typeface="Poppins" panose="00000500000000000000" pitchFamily="2" charset="0"/>
                  <a:cs typeface="Poppins" panose="00000500000000000000" pitchFamily="2" charset="0"/>
                </a:rPr>
                <a:t>Suitland</a:t>
              </a:r>
            </a:p>
            <a:p>
              <a:pPr marL="0" marR="0">
                <a:spcBef>
                  <a:spcPts val="0"/>
                </a:spcBef>
                <a:spcAft>
                  <a:spcPts val="0"/>
                </a:spcAft>
                <a:buClr>
                  <a:srgbClr val="E7511E"/>
                </a:buClr>
              </a:pPr>
              <a:endParaRPr lang="en-US" sz="1800" dirty="0">
                <a:effectLst/>
                <a:latin typeface="Calibri" panose="020F0502020204030204" pitchFamily="34" charset="0"/>
                <a:ea typeface="Calibri" panose="020F0502020204030204" pitchFamily="34" charset="0"/>
              </a:endParaRPr>
            </a:p>
          </p:txBody>
        </p:sp>
        <p:sp>
          <p:nvSpPr>
            <p:cNvPr id="13" name="Right Brace 12">
              <a:extLst>
                <a:ext uri="{FF2B5EF4-FFF2-40B4-BE49-F238E27FC236}">
                  <a16:creationId xmlns:a16="http://schemas.microsoft.com/office/drawing/2014/main" id="{F9FC9499-3604-2748-CB1E-CA36D20B2820}"/>
                </a:ext>
              </a:extLst>
            </p:cNvPr>
            <p:cNvSpPr/>
            <p:nvPr/>
          </p:nvSpPr>
          <p:spPr>
            <a:xfrm>
              <a:off x="6417733" y="2658812"/>
              <a:ext cx="856920" cy="2670067"/>
            </a:xfrm>
            <a:prstGeom prst="rightBrace">
              <a:avLst>
                <a:gd name="adj1" fmla="val 8333"/>
                <a:gd name="adj2" fmla="val 5040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126658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3ab0c76-e815-47e4-8502-335caf8c0ba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81365DF8E9A34C835724CB8A99FE1B" ma:contentTypeVersion="14" ma:contentTypeDescription="Create a new document." ma:contentTypeScope="" ma:versionID="84adc6e8bf1ff679142aaaf58568f53d">
  <xsd:schema xmlns:xsd="http://www.w3.org/2001/XMLSchema" xmlns:xs="http://www.w3.org/2001/XMLSchema" xmlns:p="http://schemas.microsoft.com/office/2006/metadata/properties" xmlns:ns3="c3ab0c76-e815-47e4-8502-335caf8c0ba4" xmlns:ns4="76309711-fbfc-4749-b507-68201d7e7133" targetNamespace="http://schemas.microsoft.com/office/2006/metadata/properties" ma:root="true" ma:fieldsID="0efee8daf86ba67e09b3fe135c6ec6fb" ns3:_="" ns4:_="">
    <xsd:import namespace="c3ab0c76-e815-47e4-8502-335caf8c0ba4"/>
    <xsd:import namespace="76309711-fbfc-4749-b507-68201d7e713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ab0c76-e815-47e4-8502-335caf8c0b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309711-fbfc-4749-b507-68201d7e713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EBC61E-8707-4709-A132-3C835885FA42}">
  <ds:schemaRefs>
    <ds:schemaRef ds:uri="http://schemas.microsoft.com/office/2006/documentManagement/types"/>
    <ds:schemaRef ds:uri="http://www.w3.org/XML/1998/namespace"/>
    <ds:schemaRef ds:uri="http://purl.org/dc/dcmitype/"/>
    <ds:schemaRef ds:uri="http://purl.org/dc/terms/"/>
    <ds:schemaRef ds:uri="http://schemas.microsoft.com/office/2006/metadata/properties"/>
    <ds:schemaRef ds:uri="76309711-fbfc-4749-b507-68201d7e7133"/>
    <ds:schemaRef ds:uri="http://purl.org/dc/elements/1.1/"/>
    <ds:schemaRef ds:uri="http://schemas.microsoft.com/office/infopath/2007/PartnerControls"/>
    <ds:schemaRef ds:uri="http://schemas.openxmlformats.org/package/2006/metadata/core-properties"/>
    <ds:schemaRef ds:uri="c3ab0c76-e815-47e4-8502-335caf8c0ba4"/>
  </ds:schemaRefs>
</ds:datastoreItem>
</file>

<file path=customXml/itemProps2.xml><?xml version="1.0" encoding="utf-8"?>
<ds:datastoreItem xmlns:ds="http://schemas.openxmlformats.org/officeDocument/2006/customXml" ds:itemID="{65BB6BCC-4E43-41A9-83CB-0CB1EA5511EA}">
  <ds:schemaRefs>
    <ds:schemaRef ds:uri="http://schemas.microsoft.com/sharepoint/v3/contenttype/forms"/>
  </ds:schemaRefs>
</ds:datastoreItem>
</file>

<file path=customXml/itemProps3.xml><?xml version="1.0" encoding="utf-8"?>
<ds:datastoreItem xmlns:ds="http://schemas.openxmlformats.org/officeDocument/2006/customXml" ds:itemID="{F3A35A25-DDF0-4316-AEEA-C1BDED1B2610}">
  <ds:schemaRefs>
    <ds:schemaRef ds:uri="76309711-fbfc-4749-b507-68201d7e7133"/>
    <ds:schemaRef ds:uri="c3ab0c76-e815-47e4-8502-335caf8c0b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1900</TotalTime>
  <Words>1449</Words>
  <Application>Microsoft Office PowerPoint</Application>
  <PresentationFormat>Widescreen</PresentationFormat>
  <Paragraphs>164</Paragraphs>
  <Slides>19</Slides>
  <Notes>15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Arial</vt:lpstr>
      <vt:lpstr>Arial Rounded MT Bold</vt:lpstr>
      <vt:lpstr>Calibri</vt:lpstr>
      <vt:lpstr>Calibri (Body)</vt:lpstr>
      <vt:lpstr>Calibri Light</vt:lpstr>
      <vt:lpstr>Franklin Gothic Book</vt:lpstr>
      <vt:lpstr>Glacial Indifference</vt:lpstr>
      <vt:lpstr>Montserrat</vt:lpstr>
      <vt:lpstr>Poppins</vt:lpstr>
      <vt:lpstr>Raleway</vt:lpstr>
      <vt:lpstr>Roboto</vt:lpstr>
      <vt:lpstr>Times New Roman</vt:lpstr>
      <vt:lpstr>Wingdings</vt:lpstr>
      <vt:lpstr>Office Theme</vt:lpstr>
      <vt:lpstr>PGC Transit Transformation</vt:lpstr>
      <vt:lpstr>TVP Goals &amp; Objectives</vt:lpstr>
      <vt:lpstr>Transit Transformation</vt:lpstr>
      <vt:lpstr>Transit Vision Plan</vt:lpstr>
      <vt:lpstr>Public Input on Transit (Transportation Survey October – December 2022)</vt:lpstr>
      <vt:lpstr>Guiding Concepts for the TVP</vt:lpstr>
      <vt:lpstr>What is the Aspirational Network?</vt:lpstr>
      <vt:lpstr>More Routes Going More Places</vt:lpstr>
      <vt:lpstr>Focus Area</vt:lpstr>
      <vt:lpstr>PowerPoint Presentation</vt:lpstr>
      <vt:lpstr>PowerPoint Presentation</vt:lpstr>
      <vt:lpstr>PowerPoint Presentation</vt:lpstr>
      <vt:lpstr>PowerPoint Presentation</vt:lpstr>
      <vt:lpstr>ZEB Transition Studies &amp; Projects</vt:lpstr>
      <vt:lpstr>Biodiesel Pilot</vt:lpstr>
      <vt:lpstr>BEB Acquisitions</vt:lpstr>
      <vt:lpstr>Charging Infrastructure</vt:lpstr>
      <vt:lpstr>Microgrid Design &amp; Build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Fall service change</dc:title>
  <dc:creator>Efon Epanty</dc:creator>
  <cp:keywords>Efon Epanty</cp:keywords>
  <cp:lastModifiedBy>Epanty, Efon M.</cp:lastModifiedBy>
  <cp:revision>20</cp:revision>
  <dcterms:created xsi:type="dcterms:W3CDTF">2023-08-28T13:19:52Z</dcterms:created>
  <dcterms:modified xsi:type="dcterms:W3CDTF">2024-09-27T13:08:15Z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0x0101004C81365DF8E9A34C835724CB8A99FE1B</vt:lpwstr>
  </property>
</Properties>
</file>